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 id="2147483675" r:id="rId3"/>
    <p:sldMasterId id="2147483684" r:id="rId4"/>
  </p:sldMasterIdLst>
  <p:notesMasterIdLst>
    <p:notesMasterId r:id="rId68"/>
  </p:notesMasterIdLst>
  <p:sldIdLst>
    <p:sldId id="256" r:id="rId5"/>
    <p:sldId id="257" r:id="rId6"/>
    <p:sldId id="270" r:id="rId7"/>
    <p:sldId id="269" r:id="rId8"/>
    <p:sldId id="267" r:id="rId9"/>
    <p:sldId id="265" r:id="rId10"/>
    <p:sldId id="268" r:id="rId11"/>
    <p:sldId id="271" r:id="rId12"/>
    <p:sldId id="266" r:id="rId13"/>
    <p:sldId id="264" r:id="rId14"/>
    <p:sldId id="290" r:id="rId15"/>
    <p:sldId id="260" r:id="rId16"/>
    <p:sldId id="309" r:id="rId17"/>
    <p:sldId id="300" r:id="rId18"/>
    <p:sldId id="301" r:id="rId19"/>
    <p:sldId id="302" r:id="rId20"/>
    <p:sldId id="303" r:id="rId21"/>
    <p:sldId id="304" r:id="rId22"/>
    <p:sldId id="305" r:id="rId23"/>
    <p:sldId id="306" r:id="rId24"/>
    <p:sldId id="307" r:id="rId25"/>
    <p:sldId id="308" r:id="rId26"/>
    <p:sldId id="334" r:id="rId27"/>
    <p:sldId id="335" r:id="rId28"/>
    <p:sldId id="333" r:id="rId29"/>
    <p:sldId id="336" r:id="rId30"/>
    <p:sldId id="272" r:id="rId31"/>
    <p:sldId id="285" r:id="rId32"/>
    <p:sldId id="283" r:id="rId33"/>
    <p:sldId id="281" r:id="rId34"/>
    <p:sldId id="296" r:id="rId35"/>
    <p:sldId id="331" r:id="rId36"/>
    <p:sldId id="310" r:id="rId37"/>
    <p:sldId id="312" r:id="rId38"/>
    <p:sldId id="275" r:id="rId39"/>
    <p:sldId id="277" r:id="rId40"/>
    <p:sldId id="284" r:id="rId41"/>
    <p:sldId id="288" r:id="rId42"/>
    <p:sldId id="279" r:id="rId43"/>
    <p:sldId id="280" r:id="rId44"/>
    <p:sldId id="295" r:id="rId45"/>
    <p:sldId id="297" r:id="rId46"/>
    <p:sldId id="294" r:id="rId47"/>
    <p:sldId id="298" r:id="rId48"/>
    <p:sldId id="299" r:id="rId49"/>
    <p:sldId id="289" r:id="rId50"/>
    <p:sldId id="313" r:id="rId51"/>
    <p:sldId id="316" r:id="rId52"/>
    <p:sldId id="337" r:id="rId53"/>
    <p:sldId id="338" r:id="rId54"/>
    <p:sldId id="339" r:id="rId55"/>
    <p:sldId id="340" r:id="rId56"/>
    <p:sldId id="341" r:id="rId57"/>
    <p:sldId id="342" r:id="rId58"/>
    <p:sldId id="321" r:id="rId59"/>
    <p:sldId id="322" r:id="rId60"/>
    <p:sldId id="324" r:id="rId61"/>
    <p:sldId id="325" r:id="rId62"/>
    <p:sldId id="326" r:id="rId63"/>
    <p:sldId id="327" r:id="rId64"/>
    <p:sldId id="328" r:id="rId65"/>
    <p:sldId id="329" r:id="rId66"/>
    <p:sldId id="330" r:id="rId67"/>
  </p:sldIdLst>
  <p:sldSz cx="9144000" cy="5143500" type="screen16x9"/>
  <p:notesSz cx="6669088" cy="98726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A387A"/>
    <a:srgbClr val="0054A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8046" autoAdjust="0"/>
  </p:normalViewPr>
  <p:slideViewPr>
    <p:cSldViewPr snapToGrid="0" snapToObjects="1">
      <p:cViewPr>
        <p:scale>
          <a:sx n="119" d="100"/>
          <a:sy n="119" d="100"/>
        </p:scale>
        <p:origin x="132" y="702"/>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9060"/>
    </p:cViewPr>
  </p:sorterViewPr>
  <p:notesViewPr>
    <p:cSldViewPr snapToGrid="0" snapToObjects="1">
      <p:cViewPr varScale="1">
        <p:scale>
          <a:sx n="64" d="100"/>
          <a:sy n="64" d="100"/>
        </p:scale>
        <p:origin x="-2988" y="-126"/>
      </p:cViewPr>
      <p:guideLst>
        <p:guide orient="horz" pos="3109"/>
        <p:guide pos="210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363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77607" y="0"/>
            <a:ext cx="2889938" cy="493633"/>
          </a:xfrm>
          <a:prstGeom prst="rect">
            <a:avLst/>
          </a:prstGeom>
        </p:spPr>
        <p:txBody>
          <a:bodyPr vert="horz" lIns="91440" tIns="45720" rIns="91440" bIns="45720" rtlCol="0"/>
          <a:lstStyle>
            <a:lvl1pPr algn="r">
              <a:defRPr sz="1200"/>
            </a:lvl1pPr>
          </a:lstStyle>
          <a:p>
            <a:fld id="{F85C0F8D-2091-4BD6-932D-E7A6C7EFC17F}" type="datetimeFigureOut">
              <a:rPr lang="en-GB" smtClean="0"/>
              <a:t>11/11/2019</a:t>
            </a:fld>
            <a:endParaRPr lang="en-GB"/>
          </a:p>
        </p:txBody>
      </p:sp>
      <p:sp>
        <p:nvSpPr>
          <p:cNvPr id="4" name="Slide Image Placeholder 3"/>
          <p:cNvSpPr>
            <a:spLocks noGrp="1" noRot="1" noChangeAspect="1"/>
          </p:cNvSpPr>
          <p:nvPr>
            <p:ph type="sldImg" idx="2"/>
          </p:nvPr>
        </p:nvSpPr>
        <p:spPr>
          <a:xfrm>
            <a:off x="42863" y="739775"/>
            <a:ext cx="6583362" cy="370363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6909" y="4689515"/>
            <a:ext cx="5335270" cy="444269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377316"/>
            <a:ext cx="2889938" cy="493633"/>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77607" y="9377316"/>
            <a:ext cx="2889938" cy="493633"/>
          </a:xfrm>
          <a:prstGeom prst="rect">
            <a:avLst/>
          </a:prstGeom>
        </p:spPr>
        <p:txBody>
          <a:bodyPr vert="horz" lIns="91440" tIns="45720" rIns="91440" bIns="45720" rtlCol="0" anchor="b"/>
          <a:lstStyle>
            <a:lvl1pPr algn="r">
              <a:defRPr sz="1200"/>
            </a:lvl1pPr>
          </a:lstStyle>
          <a:p>
            <a:fld id="{69F35706-817A-4C1C-8CE2-9EDB2E81F55E}" type="slidenum">
              <a:rPr lang="en-GB" smtClean="0"/>
              <a:t>‹#›</a:t>
            </a:fld>
            <a:endParaRPr lang="en-GB"/>
          </a:p>
        </p:txBody>
      </p:sp>
    </p:spTree>
    <p:extLst>
      <p:ext uri="{BB962C8B-B14F-4D97-AF65-F5344CB8AC3E}">
        <p14:creationId xmlns:p14="http://schemas.microsoft.com/office/powerpoint/2010/main" val="4137787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JLD to do welcome, housekeeping, introductions and aims.</a:t>
            </a:r>
          </a:p>
        </p:txBody>
      </p:sp>
      <p:sp>
        <p:nvSpPr>
          <p:cNvPr id="4" name="Slide Number Placeholder 3"/>
          <p:cNvSpPr>
            <a:spLocks noGrp="1"/>
          </p:cNvSpPr>
          <p:nvPr>
            <p:ph type="sldNum" sz="quarter" idx="5"/>
          </p:nvPr>
        </p:nvSpPr>
        <p:spPr/>
        <p:txBody>
          <a:bodyPr/>
          <a:lstStyle/>
          <a:p>
            <a:fld id="{69F35706-817A-4C1C-8CE2-9EDB2E81F55E}" type="slidenum">
              <a:rPr lang="en-GB" smtClean="0"/>
              <a:t>1</a:t>
            </a:fld>
            <a:endParaRPr lang="en-GB"/>
          </a:p>
        </p:txBody>
      </p:sp>
    </p:spTree>
    <p:extLst>
      <p:ext uri="{BB962C8B-B14F-4D97-AF65-F5344CB8AC3E}">
        <p14:creationId xmlns:p14="http://schemas.microsoft.com/office/powerpoint/2010/main" val="1522645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10</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6D5A8C2-108F-419E-A323-737AAC418DBD}" type="slidenum">
              <a:rPr lang="en-US" altLang="en-US">
                <a:solidFill>
                  <a:prstClr val="black"/>
                </a:solidFill>
              </a:rPr>
              <a:pPr eaLnBrk="1" hangingPunct="1">
                <a:spcBef>
                  <a:spcPct val="0"/>
                </a:spcBef>
              </a:pPr>
              <a:t>11</a:t>
            </a:fld>
            <a:endParaRPr lang="en-US" altLang="en-US">
              <a:solidFill>
                <a:prstClr val="black"/>
              </a:solidFill>
            </a:endParaRPr>
          </a:p>
        </p:txBody>
      </p:sp>
      <p:sp>
        <p:nvSpPr>
          <p:cNvPr id="4099" name="Rectangle 2"/>
          <p:cNvSpPr>
            <a:spLocks noGrp="1" noRot="1" noChangeAspect="1" noChangeArrowheads="1" noTextEdit="1"/>
          </p:cNvSpPr>
          <p:nvPr>
            <p:ph type="sldImg"/>
          </p:nvPr>
        </p:nvSpPr>
        <p:spPr>
          <a:xfrm>
            <a:off x="42863" y="739775"/>
            <a:ext cx="6583362" cy="3703638"/>
          </a:xfrm>
          <a:ln/>
        </p:spPr>
      </p:sp>
      <p:sp>
        <p:nvSpPr>
          <p:cNvPr id="4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t>When you have all 5 components, what does that create?</a:t>
            </a:r>
          </a:p>
          <a:p>
            <a:pPr eaLnBrk="1" hangingPunct="1"/>
            <a:r>
              <a:rPr lang="en-US" altLang="en-US" dirty="0" smtClean="0"/>
              <a:t>When vision is missing what happens?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smtClean="0">
                <a:ln>
                  <a:noFill/>
                </a:ln>
                <a:solidFill>
                  <a:prstClr val="black"/>
                </a:solidFill>
                <a:effectLst/>
                <a:uLnTx/>
                <a:uFillTx/>
                <a:latin typeface="+mn-lt"/>
                <a:ea typeface="+mn-ea"/>
                <a:cs typeface="+mn-cs"/>
              </a:rPr>
              <a:t>When skills are missing what happens?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smtClean="0">
                <a:ln>
                  <a:noFill/>
                </a:ln>
                <a:solidFill>
                  <a:prstClr val="black"/>
                </a:solidFill>
                <a:effectLst/>
                <a:uLnTx/>
                <a:uFillTx/>
                <a:latin typeface="+mn-lt"/>
                <a:ea typeface="+mn-ea"/>
                <a:cs typeface="+mn-cs"/>
              </a:rPr>
              <a:t>When incentives are missing what happens?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smtClean="0">
                <a:ln>
                  <a:noFill/>
                </a:ln>
                <a:solidFill>
                  <a:prstClr val="black"/>
                </a:solidFill>
                <a:effectLst/>
                <a:uLnTx/>
                <a:uFillTx/>
                <a:latin typeface="+mn-lt"/>
                <a:ea typeface="+mn-ea"/>
                <a:cs typeface="+mn-cs"/>
              </a:rPr>
              <a:t>When resources are missing what happens?</a:t>
            </a:r>
          </a:p>
          <a:p>
            <a:pPr eaLnBrk="1" hangingPunct="1"/>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6D5A8C2-108F-419E-A323-737AAC418DBD}" type="slidenum">
              <a:rPr lang="en-US" altLang="en-US">
                <a:solidFill>
                  <a:prstClr val="black"/>
                </a:solidFill>
              </a:rPr>
              <a:pPr eaLnBrk="1" hangingPunct="1">
                <a:spcBef>
                  <a:spcPct val="0"/>
                </a:spcBef>
              </a:pPr>
              <a:t>12</a:t>
            </a:fld>
            <a:endParaRPr lang="en-US" altLang="en-US">
              <a:solidFill>
                <a:prstClr val="black"/>
              </a:solidFill>
            </a:endParaRPr>
          </a:p>
        </p:txBody>
      </p:sp>
      <p:sp>
        <p:nvSpPr>
          <p:cNvPr id="4099" name="Rectangle 2"/>
          <p:cNvSpPr>
            <a:spLocks noGrp="1" noRot="1" noChangeAspect="1" noChangeArrowheads="1" noTextEdit="1"/>
          </p:cNvSpPr>
          <p:nvPr>
            <p:ph type="sldImg"/>
          </p:nvPr>
        </p:nvSpPr>
        <p:spPr>
          <a:xfrm>
            <a:off x="42863" y="739775"/>
            <a:ext cx="6583362" cy="3703638"/>
          </a:xfrm>
          <a:ln/>
        </p:spPr>
      </p:sp>
      <p:sp>
        <p:nvSpPr>
          <p:cNvPr id="4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These will appear a bit at a time, and we will get people to discuss each box in the first line.  Then talk through</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13</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 is important to have a  clear view of the EXPECTATIONS </a:t>
            </a:r>
            <a:r>
              <a:rPr lang="en-GB" baseline="0" dirty="0" smtClean="0"/>
              <a:t> of</a:t>
            </a:r>
            <a:r>
              <a:rPr lang="en-GB" dirty="0" smtClean="0"/>
              <a:t> GB’s and SCHOOL</a:t>
            </a:r>
            <a:r>
              <a:rPr lang="en-GB" baseline="0" dirty="0" smtClean="0"/>
              <a:t> LEADERS to ensure EFFECTIVE IMPROVEMENT</a:t>
            </a:r>
          </a:p>
          <a:p>
            <a:endParaRPr lang="en-GB" baseline="0" dirty="0" smtClean="0"/>
          </a:p>
          <a:p>
            <a:r>
              <a:rPr lang="en-GB" baseline="0" dirty="0" smtClean="0"/>
              <a:t>Develop effective working practices which are mutually supportive and respectful.</a:t>
            </a:r>
          </a:p>
          <a:p>
            <a:endParaRPr lang="en-GB" baseline="0" dirty="0" smtClean="0"/>
          </a:p>
          <a:p>
            <a:r>
              <a:rPr lang="en-GB" baseline="0" dirty="0" smtClean="0"/>
              <a:t>Increased scrutiny from Ofsted- PRESSURES</a:t>
            </a:r>
          </a:p>
          <a:p>
            <a:endParaRPr lang="en-GB" baseline="0" dirty="0" smtClean="0"/>
          </a:p>
          <a:p>
            <a:r>
              <a:rPr lang="en-GB" baseline="0" dirty="0" smtClean="0"/>
              <a:t>Greater expectations form the government – PRESSURES</a:t>
            </a:r>
          </a:p>
          <a:p>
            <a:endParaRPr lang="en-GB" baseline="0" dirty="0" smtClean="0"/>
          </a:p>
          <a:p>
            <a:r>
              <a:rPr lang="en-GB" baseline="0" dirty="0" smtClean="0"/>
              <a:t>When schools fails there is often a failure of governance- need to ensure that governance is strong.</a:t>
            </a:r>
          </a:p>
          <a:p>
            <a:endParaRPr lang="en-GB" baseline="0" dirty="0" smtClean="0"/>
          </a:p>
          <a:p>
            <a:endParaRPr lang="en-GB" baseline="0" dirty="0" smtClean="0"/>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14</a:t>
            </a:fld>
            <a:endParaRPr lang="en-GB">
              <a:solidFill>
                <a:prstClr val="black"/>
              </a:solidFill>
            </a:endParaRPr>
          </a:p>
        </p:txBody>
      </p:sp>
    </p:spTree>
    <p:extLst>
      <p:ext uri="{BB962C8B-B14F-4D97-AF65-F5344CB8AC3E}">
        <p14:creationId xmlns:p14="http://schemas.microsoft.com/office/powerpoint/2010/main" val="1283597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15</a:t>
            </a:fld>
            <a:endParaRPr lang="en-GB">
              <a:solidFill>
                <a:prstClr val="black"/>
              </a:solidFill>
            </a:endParaRPr>
          </a:p>
        </p:txBody>
      </p:sp>
    </p:spTree>
    <p:extLst>
      <p:ext uri="{BB962C8B-B14F-4D97-AF65-F5344CB8AC3E}">
        <p14:creationId xmlns:p14="http://schemas.microsoft.com/office/powerpoint/2010/main" val="1965479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F35706-817A-4C1C-8CE2-9EDB2E81F55E}" type="slidenum">
              <a:rPr lang="en-GB" smtClean="0"/>
              <a:t>16</a:t>
            </a:fld>
            <a:endParaRPr lang="en-GB"/>
          </a:p>
        </p:txBody>
      </p:sp>
    </p:spTree>
    <p:extLst>
      <p:ext uri="{BB962C8B-B14F-4D97-AF65-F5344CB8AC3E}">
        <p14:creationId xmlns:p14="http://schemas.microsoft.com/office/powerpoint/2010/main" val="3537002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to be sure that we are all really clear…………</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17</a:t>
            </a:fld>
            <a:endParaRPr lang="en-GB">
              <a:solidFill>
                <a:prstClr val="black"/>
              </a:solidFill>
            </a:endParaRPr>
          </a:p>
        </p:txBody>
      </p:sp>
    </p:spTree>
    <p:extLst>
      <p:ext uri="{BB962C8B-B14F-4D97-AF65-F5344CB8AC3E}">
        <p14:creationId xmlns:p14="http://schemas.microsoft.com/office/powerpoint/2010/main" val="100892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F35706-817A-4C1C-8CE2-9EDB2E81F55E}" type="slidenum">
              <a:rPr lang="en-GB" smtClean="0"/>
              <a:t>18</a:t>
            </a:fld>
            <a:endParaRPr lang="en-GB"/>
          </a:p>
        </p:txBody>
      </p:sp>
    </p:spTree>
    <p:extLst>
      <p:ext uri="{BB962C8B-B14F-4D97-AF65-F5344CB8AC3E}">
        <p14:creationId xmlns:p14="http://schemas.microsoft.com/office/powerpoint/2010/main" val="2099063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Let’s consider the time required to effectively govern and the amount</a:t>
            </a:r>
            <a:r>
              <a:rPr lang="en-GB" baseline="0" dirty="0" smtClean="0"/>
              <a:t> of time Governors and Trustees are able to give……</a:t>
            </a:r>
          </a:p>
          <a:p>
            <a:endParaRPr lang="en-GB" baseline="0" dirty="0" smtClean="0"/>
          </a:p>
          <a:p>
            <a:r>
              <a:rPr lang="en-GB" baseline="0" dirty="0" smtClean="0"/>
              <a:t>Employment Rights Act 1996 ……</a:t>
            </a:r>
          </a:p>
          <a:p>
            <a:endParaRPr lang="en-GB" baseline="0" dirty="0" smtClean="0"/>
          </a:p>
          <a:p>
            <a:r>
              <a:rPr lang="en-GB" baseline="0" dirty="0" smtClean="0"/>
              <a:t>Conflict – amount of time required to effectively govern  V amount of time governors are able to give</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19</a:t>
            </a:fld>
            <a:endParaRPr lang="en-GB">
              <a:solidFill>
                <a:prstClr val="black"/>
              </a:solidFill>
            </a:endParaRPr>
          </a:p>
        </p:txBody>
      </p:sp>
    </p:spTree>
    <p:extLst>
      <p:ext uri="{BB962C8B-B14F-4D97-AF65-F5344CB8AC3E}">
        <p14:creationId xmlns:p14="http://schemas.microsoft.com/office/powerpoint/2010/main" val="2749863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t>2</a:t>
            </a:fld>
            <a:endParaRPr lang="en-GB"/>
          </a:p>
        </p:txBody>
      </p:sp>
    </p:spTree>
    <p:extLst>
      <p:ext uri="{BB962C8B-B14F-4D97-AF65-F5344CB8AC3E}">
        <p14:creationId xmlns:p14="http://schemas.microsoft.com/office/powerpoint/2010/main" val="2068425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20</a:t>
            </a:fld>
            <a:endParaRPr lang="en-GB">
              <a:solidFill>
                <a:prstClr val="black"/>
              </a:solidFill>
            </a:endParaRPr>
          </a:p>
        </p:txBody>
      </p:sp>
    </p:spTree>
    <p:extLst>
      <p:ext uri="{BB962C8B-B14F-4D97-AF65-F5344CB8AC3E}">
        <p14:creationId xmlns:p14="http://schemas.microsoft.com/office/powerpoint/2010/main" val="2184133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F35706-817A-4C1C-8CE2-9EDB2E81F55E}" type="slidenum">
              <a:rPr lang="en-GB" smtClean="0"/>
              <a:t>21</a:t>
            </a:fld>
            <a:endParaRPr lang="en-GB"/>
          </a:p>
        </p:txBody>
      </p:sp>
    </p:spTree>
    <p:extLst>
      <p:ext uri="{BB962C8B-B14F-4D97-AF65-F5344CB8AC3E}">
        <p14:creationId xmlns:p14="http://schemas.microsoft.com/office/powerpoint/2010/main" val="2887160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F35706-817A-4C1C-8CE2-9EDB2E81F55E}" type="slidenum">
              <a:rPr lang="en-GB" smtClean="0"/>
              <a:t>22</a:t>
            </a:fld>
            <a:endParaRPr lang="en-GB"/>
          </a:p>
        </p:txBody>
      </p:sp>
    </p:spTree>
    <p:extLst>
      <p:ext uri="{BB962C8B-B14F-4D97-AF65-F5344CB8AC3E}">
        <p14:creationId xmlns:p14="http://schemas.microsoft.com/office/powerpoint/2010/main" val="1260418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fld id="{69F35706-817A-4C1C-8CE2-9EDB2E81F55E}" type="slidenum">
              <a:rPr lang="en-GB" smtClean="0"/>
              <a:t>23</a:t>
            </a:fld>
            <a:endParaRPr lang="en-GB"/>
          </a:p>
        </p:txBody>
      </p:sp>
    </p:spTree>
    <p:extLst>
      <p:ext uri="{BB962C8B-B14F-4D97-AF65-F5344CB8AC3E}">
        <p14:creationId xmlns:p14="http://schemas.microsoft.com/office/powerpoint/2010/main" val="2003056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27</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smtClean="0">
                <a:ln>
                  <a:noFill/>
                </a:ln>
                <a:solidFill>
                  <a:prstClr val="black"/>
                </a:solidFill>
                <a:effectLst/>
                <a:uLnTx/>
                <a:uFillTx/>
                <a:latin typeface="+mn-lt"/>
                <a:ea typeface="+mn-ea"/>
                <a:cs typeface="+mn-cs"/>
              </a:rPr>
              <a:t>I want to spend time this morning setting the scene so that by the end of our discussions, there is an understanding that monitoring and evaluation go hand in hand , whether it is the school’s ongoing, systematic approach to monitoring and evaluating the impact of: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smtClean="0">
                <a:ln>
                  <a:noFill/>
                </a:ln>
                <a:solidFill>
                  <a:prstClr val="black"/>
                </a:solidFill>
                <a:effectLst/>
                <a:uLnTx/>
                <a:uFillTx/>
                <a:latin typeface="+mn-lt"/>
                <a:ea typeface="+mn-ea"/>
                <a:cs typeface="+mn-cs"/>
              </a:rPr>
              <a:t>The school’s development plan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smtClean="0">
                <a:ln>
                  <a:noFill/>
                </a:ln>
                <a:solidFill>
                  <a:prstClr val="black"/>
                </a:solidFill>
                <a:effectLst/>
                <a:uLnTx/>
                <a:uFillTx/>
                <a:latin typeface="+mn-lt"/>
                <a:ea typeface="+mn-ea"/>
                <a:cs typeface="+mn-cs"/>
              </a:rPr>
              <a:t>The curriculum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smtClean="0">
                <a:ln>
                  <a:noFill/>
                </a:ln>
                <a:solidFill>
                  <a:prstClr val="black"/>
                </a:solidFill>
                <a:effectLst/>
                <a:uLnTx/>
                <a:uFillTx/>
                <a:latin typeface="+mn-lt"/>
                <a:ea typeface="+mn-ea"/>
                <a:cs typeface="+mn-cs"/>
              </a:rPr>
              <a:t>Quality of teaching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smtClean="0">
                <a:ln>
                  <a:noFill/>
                </a:ln>
                <a:solidFill>
                  <a:prstClr val="black"/>
                </a:solidFill>
                <a:effectLst/>
                <a:uLnTx/>
                <a:uFillTx/>
                <a:latin typeface="+mn-lt"/>
                <a:ea typeface="+mn-ea"/>
                <a:cs typeface="+mn-cs"/>
              </a:rPr>
              <a:t>Safeguarding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smtClean="0">
                <a:ln>
                  <a:noFill/>
                </a:ln>
                <a:solidFill>
                  <a:prstClr val="black"/>
                </a:solidFill>
                <a:effectLst/>
                <a:uLnTx/>
                <a:uFillTx/>
                <a:latin typeface="+mn-lt"/>
                <a:ea typeface="+mn-ea"/>
                <a:cs typeface="+mn-cs"/>
              </a:rPr>
              <a:t>Leadership and management </a:t>
            </a:r>
            <a:r>
              <a:rPr kumimoji="0" lang="en-GB" sz="1200" b="0" i="0" u="none" strike="noStrike" kern="1200" cap="none" spc="0" normalizeH="0" baseline="0" noProof="0" dirty="0" err="1" smtClean="0">
                <a:ln>
                  <a:noFill/>
                </a:ln>
                <a:solidFill>
                  <a:prstClr val="black"/>
                </a:solidFill>
                <a:effectLst/>
                <a:uLnTx/>
                <a:uFillTx/>
                <a:latin typeface="+mn-lt"/>
                <a:ea typeface="+mn-ea"/>
                <a:cs typeface="+mn-cs"/>
              </a:rPr>
              <a:t>etc</a:t>
            </a:r>
            <a:endParaRPr kumimoji="0" lang="en-GB"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200" b="0" i="0" u="none" strike="noStrike" kern="1200" cap="none" spc="0" normalizeH="0" baseline="0" noProof="0" dirty="0" smtClean="0">
                <a:ln>
                  <a:noFill/>
                </a:ln>
                <a:solidFill>
                  <a:prstClr val="black"/>
                </a:solidFill>
                <a:effectLst/>
                <a:uLnTx/>
                <a:uFillTx/>
                <a:latin typeface="+mn-lt"/>
                <a:ea typeface="+mn-ea"/>
                <a:cs typeface="+mn-cs"/>
              </a:rPr>
              <a:t>…or whether it is monitoring and evaluating the impact of actions on a RAP.  T</a:t>
            </a:r>
            <a:r>
              <a:rPr lang="en-GB" baseline="0" dirty="0" smtClean="0"/>
              <a:t>his afternoon’s session will be covering the 6 steps to successful school improvement planning and will include monitoring and evaluating as part of the discussions. </a:t>
            </a:r>
          </a:p>
          <a:p>
            <a:r>
              <a:rPr lang="en-GB" baseline="0" dirty="0" smtClean="0"/>
              <a:t>So, like:</a:t>
            </a:r>
          </a:p>
          <a:p>
            <a:pPr marL="171450" indent="-171450">
              <a:buFont typeface="Arial" panose="020B0604020202020204" pitchFamily="34" charset="0"/>
              <a:buChar char="•"/>
            </a:pPr>
            <a:r>
              <a:rPr lang="en-GB" baseline="0" dirty="0" smtClean="0"/>
              <a:t>Brian Fletcher and Red Rum</a:t>
            </a:r>
          </a:p>
          <a:p>
            <a:pPr marL="171450" indent="-171450">
              <a:buFont typeface="Arial" panose="020B0604020202020204" pitchFamily="34" charset="0"/>
              <a:buChar char="•"/>
            </a:pPr>
            <a:r>
              <a:rPr lang="en-GB" baseline="0" dirty="0" smtClean="0"/>
              <a:t>Fred Astaire and Ginger Rogers</a:t>
            </a:r>
          </a:p>
          <a:p>
            <a:pPr marL="171450" indent="-171450">
              <a:buFont typeface="Arial" panose="020B0604020202020204" pitchFamily="34" charset="0"/>
              <a:buChar char="•"/>
            </a:pPr>
            <a:r>
              <a:rPr lang="en-GB" baseline="0" dirty="0" err="1" smtClean="0"/>
              <a:t>Torvill</a:t>
            </a:r>
            <a:r>
              <a:rPr lang="en-GB" baseline="0" dirty="0" smtClean="0"/>
              <a:t> and Dean</a:t>
            </a:r>
          </a:p>
          <a:p>
            <a:pPr marL="171450" indent="-171450">
              <a:buFont typeface="Arial" panose="020B0604020202020204" pitchFamily="34" charset="0"/>
              <a:buChar char="•"/>
            </a:pPr>
            <a:r>
              <a:rPr lang="en-GB" baseline="0" dirty="0" smtClean="0"/>
              <a:t>Simon and Garfunkel </a:t>
            </a:r>
          </a:p>
          <a:p>
            <a:r>
              <a:rPr lang="en-GB" baseline="0" dirty="0" smtClean="0"/>
              <a:t>…monitoring and evaluating are ‘joined at the hip!’</a:t>
            </a:r>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28</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29</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smtClean="0">
                <a:ln>
                  <a:noFill/>
                </a:ln>
                <a:solidFill>
                  <a:prstClr val="black"/>
                </a:solidFill>
                <a:effectLst/>
                <a:uLnTx/>
                <a:uFillTx/>
                <a:latin typeface="+mn-lt"/>
                <a:ea typeface="+mn-ea"/>
                <a:cs typeface="+mn-cs"/>
              </a:rPr>
              <a:t>As Margaret has already alluded to in the performance management event, Rudyard Kipling’s ‘six honest serving men’, is an ideal framework for the questions that we want to answer throughout each event. We will aim to be consistent again today, and cover all six questions.  </a:t>
            </a:r>
            <a:endParaRPr kumimoji="0" lang="en-GB"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30</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Group to have time here to talk briefly</a:t>
            </a:r>
            <a:r>
              <a:rPr lang="en-GB" baseline="0" dirty="0" smtClean="0"/>
              <a:t> about what they are. </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31</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33</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Groups to consider what they see as change management</a:t>
            </a:r>
          </a:p>
          <a:p>
            <a:endParaRPr lang="en-GB" dirty="0"/>
          </a:p>
          <a:p>
            <a:r>
              <a:rPr lang="en-GB" dirty="0"/>
              <a:t>Take one thing from each group.</a:t>
            </a:r>
          </a:p>
        </p:txBody>
      </p:sp>
      <p:sp>
        <p:nvSpPr>
          <p:cNvPr id="4" name="Slide Number Placeholder 3"/>
          <p:cNvSpPr>
            <a:spLocks noGrp="1"/>
          </p:cNvSpPr>
          <p:nvPr>
            <p:ph type="sldNum" sz="quarter" idx="10"/>
          </p:nvPr>
        </p:nvSpPr>
        <p:spPr/>
        <p:txBody>
          <a:bodyPr/>
          <a:lstStyle/>
          <a:p>
            <a:fld id="{69F35706-817A-4C1C-8CE2-9EDB2E81F55E}" type="slidenum">
              <a:rPr lang="en-GB" smtClean="0"/>
              <a:t>3</a:t>
            </a:fld>
            <a:endParaRPr lang="en-GB"/>
          </a:p>
        </p:txBody>
      </p:sp>
    </p:spTree>
    <p:extLst>
      <p:ext uri="{BB962C8B-B14F-4D97-AF65-F5344CB8AC3E}">
        <p14:creationId xmlns:p14="http://schemas.microsoft.com/office/powerpoint/2010/main" val="18329833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34</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summary, let’s remind ourselves of the reasoning behind monitoring and evaluation. </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35</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36</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37</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Remember it is a continuous cycle.</a:t>
            </a:r>
            <a:r>
              <a:rPr lang="en-GB" baseline="0" dirty="0" smtClean="0"/>
              <a:t> </a:t>
            </a:r>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38</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 might those symptoms be?</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39</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 is the</a:t>
            </a:r>
            <a:r>
              <a:rPr lang="en-GB" baseline="0" dirty="0" smtClean="0"/>
              <a:t> golden thread throughout the school improvement journey and beyond. </a:t>
            </a:r>
          </a:p>
          <a:p>
            <a:endParaRPr lang="en-GB" baseline="0" dirty="0" smtClean="0"/>
          </a:p>
          <a:p>
            <a:r>
              <a:rPr lang="en-GB" baseline="0" dirty="0" smtClean="0"/>
              <a:t>Time for lunch!</a:t>
            </a:r>
          </a:p>
          <a:p>
            <a:endParaRPr lang="en-GB" baseline="0" dirty="0" smtClean="0"/>
          </a:p>
          <a:p>
            <a:r>
              <a:rPr lang="en-GB" baseline="0" dirty="0" smtClean="0"/>
              <a:t>This afternoon you will be working through the six steps to successful steps to improvement planning. </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40</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school’s ongoing monitoring and evaluation system will</a:t>
            </a:r>
            <a:r>
              <a:rPr lang="en-GB" baseline="0" dirty="0" smtClean="0"/>
              <a:t> be framed around the academic year and timetabled by the leadership team to be an effective school improvement tool.  </a:t>
            </a:r>
            <a:endParaRPr lang="en-GB" dirty="0" smtClean="0"/>
          </a:p>
          <a:p>
            <a:r>
              <a:rPr lang="en-GB" dirty="0" smtClean="0"/>
              <a:t>Her are some examples. They are in your packs</a:t>
            </a:r>
            <a:r>
              <a:rPr lang="en-GB" baseline="0" dirty="0" smtClean="0"/>
              <a:t> also.</a:t>
            </a:r>
          </a:p>
          <a:p>
            <a:r>
              <a:rPr lang="en-GB" baseline="0" dirty="0" smtClean="0"/>
              <a:t>The first one is </a:t>
            </a:r>
            <a:endParaRPr lang="en-GB" dirty="0" smtClean="0"/>
          </a:p>
          <a:p>
            <a:r>
              <a:rPr lang="en-GB" dirty="0" smtClean="0"/>
              <a:t>Wholes school</a:t>
            </a:r>
          </a:p>
          <a:p>
            <a:r>
              <a:rPr lang="en-GB" dirty="0" smtClean="0"/>
              <a:t>Governor</a:t>
            </a:r>
            <a:r>
              <a:rPr lang="en-GB" baseline="0" dirty="0" smtClean="0"/>
              <a:t> – 2 examples</a:t>
            </a:r>
          </a:p>
          <a:p>
            <a:r>
              <a:rPr lang="en-GB" baseline="0" dirty="0" smtClean="0"/>
              <a:t>Subject leader</a:t>
            </a:r>
          </a:p>
          <a:p>
            <a:r>
              <a:rPr lang="en-GB" baseline="0" dirty="0" smtClean="0"/>
              <a:t>Pupil survey</a:t>
            </a:r>
          </a:p>
          <a:p>
            <a:r>
              <a:rPr lang="en-GB" baseline="0" dirty="0" smtClean="0"/>
              <a:t>Staff survey</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41</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HANDOUT 1 This is an example of how a school has set up a</a:t>
            </a:r>
            <a:r>
              <a:rPr lang="en-GB" baseline="0" dirty="0" smtClean="0"/>
              <a:t> timetable for ongoing monitoring and evaluation through a term. You have a copy with the example activities and also </a:t>
            </a:r>
            <a:endParaRPr lang="en-GB" dirty="0" smtClean="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42</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HAND OUT 2 This is another example with very explicit impact statements. It is a monitoring and evaluation</a:t>
            </a:r>
            <a:r>
              <a:rPr lang="en-GB" baseline="0" dirty="0" smtClean="0"/>
              <a:t> timetable specifically for a subject lead. </a:t>
            </a:r>
          </a:p>
          <a:p>
            <a:endParaRPr lang="en-GB" dirty="0" smtClean="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43</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Read definition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do redundancies or restructures we often talk about change management but what it really refers to is that structured approach, plan to get you from where you are now to where you want to be.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bit in brackets is something I have added, because the change can’t happen without the people who work in the organisation.</a:t>
            </a:r>
          </a:p>
          <a:p>
            <a:endParaRPr lang="en-GB" dirty="0"/>
          </a:p>
        </p:txBody>
      </p:sp>
      <p:sp>
        <p:nvSpPr>
          <p:cNvPr id="4" name="Slide Number Placeholder 3"/>
          <p:cNvSpPr>
            <a:spLocks noGrp="1"/>
          </p:cNvSpPr>
          <p:nvPr>
            <p:ph type="sldNum" sz="quarter" idx="5"/>
          </p:nvPr>
        </p:nvSpPr>
        <p:spPr/>
        <p:txBody>
          <a:bodyPr/>
          <a:lstStyle/>
          <a:p>
            <a:fld id="{69F35706-817A-4C1C-8CE2-9EDB2E81F55E}" type="slidenum">
              <a:rPr lang="en-GB" smtClean="0"/>
              <a:t>4</a:t>
            </a:fld>
            <a:endParaRPr lang="en-GB"/>
          </a:p>
        </p:txBody>
      </p:sp>
    </p:spTree>
    <p:extLst>
      <p:ext uri="{BB962C8B-B14F-4D97-AF65-F5344CB8AC3E}">
        <p14:creationId xmlns:p14="http://schemas.microsoft.com/office/powerpoint/2010/main" val="39557392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HANDOUT</a:t>
            </a:r>
            <a:r>
              <a:rPr lang="en-GB" baseline="0" dirty="0" smtClean="0"/>
              <a:t> 3 </a:t>
            </a:r>
            <a:r>
              <a:rPr lang="en-GB" dirty="0" smtClean="0"/>
              <a:t>And finally, this next example is</a:t>
            </a:r>
            <a:r>
              <a:rPr lang="en-GB" baseline="0" dirty="0" smtClean="0"/>
              <a:t> specific to governors. </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44</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mtClean="0"/>
              <a:t>HANDOUT 4/5/6 Here</a:t>
            </a:r>
            <a:r>
              <a:rPr lang="en-GB" baseline="0" smtClean="0"/>
              <a:t> </a:t>
            </a:r>
            <a:r>
              <a:rPr lang="en-GB" baseline="0" dirty="0" smtClean="0"/>
              <a:t>are examples of monitoring that are completed by Ofsted, as part of their inspection. The pupil and staff survey were published in January 2018. The guidance explains that the pupil survey can be completed up to 11.00am on the first day and up to 11.00am on the second day for staff. The parent view questions were updated to reflect the 2019 framework but there is no indication that the staff and pupil ones have been. </a:t>
            </a:r>
          </a:p>
          <a:p>
            <a:r>
              <a:rPr lang="en-GB" baseline="0" dirty="0" smtClean="0"/>
              <a:t>These are all useful tools for schools to help craft their own surveys. </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45</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Once you have a CYCLE, you create rhythm, momentum and consistency.</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46</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school’s ongoing monitoring and evaluation system will</a:t>
            </a:r>
            <a:r>
              <a:rPr lang="en-GB" baseline="0" dirty="0" smtClean="0"/>
              <a:t> be framed around the academic year and timetabled by the leadership team to be an effective school improvement tool.  </a:t>
            </a:r>
            <a:endParaRPr lang="en-GB" dirty="0" smtClean="0"/>
          </a:p>
          <a:p>
            <a:r>
              <a:rPr lang="en-GB" dirty="0" smtClean="0"/>
              <a:t>Her are some examples. They are in your packs</a:t>
            </a:r>
            <a:r>
              <a:rPr lang="en-GB" baseline="0" dirty="0" smtClean="0"/>
              <a:t> also.</a:t>
            </a:r>
          </a:p>
          <a:p>
            <a:r>
              <a:rPr lang="en-GB" baseline="0" dirty="0" smtClean="0"/>
              <a:t>The first one is </a:t>
            </a:r>
            <a:endParaRPr lang="en-GB" dirty="0" smtClean="0"/>
          </a:p>
          <a:p>
            <a:r>
              <a:rPr lang="en-GB" dirty="0" smtClean="0"/>
              <a:t>Wholes school</a:t>
            </a:r>
          </a:p>
          <a:p>
            <a:r>
              <a:rPr lang="en-GB" dirty="0" smtClean="0"/>
              <a:t>Governor</a:t>
            </a:r>
            <a:r>
              <a:rPr lang="en-GB" baseline="0" dirty="0" smtClean="0"/>
              <a:t> – 2 examples</a:t>
            </a:r>
          </a:p>
          <a:p>
            <a:r>
              <a:rPr lang="en-GB" baseline="0" dirty="0" smtClean="0"/>
              <a:t>Subject leader</a:t>
            </a:r>
          </a:p>
          <a:p>
            <a:r>
              <a:rPr lang="en-GB" baseline="0" dirty="0" smtClean="0"/>
              <a:t>Pupil survey</a:t>
            </a:r>
          </a:p>
          <a:p>
            <a:r>
              <a:rPr lang="en-GB" baseline="0" dirty="0" smtClean="0"/>
              <a:t>Staff survey</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47</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48</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49</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50</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51</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52</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53</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Groups to discuss.</a:t>
            </a:r>
          </a:p>
          <a:p>
            <a:endParaRPr lang="en-GB" dirty="0"/>
          </a:p>
          <a:p>
            <a:r>
              <a:rPr lang="en-GB" dirty="0"/>
              <a:t>Ask Big question – do we need to change?   Hope no-one says no!</a:t>
            </a:r>
          </a:p>
          <a:p>
            <a:endParaRPr lang="en-GB" dirty="0"/>
          </a:p>
          <a:p>
            <a:r>
              <a:rPr lang="en-GB" dirty="0"/>
              <a:t>Explore feedback from groups on why</a:t>
            </a:r>
          </a:p>
          <a:p>
            <a:endParaRPr lang="en-GB" dirty="0"/>
          </a:p>
          <a:p>
            <a:r>
              <a:rPr lang="en-GB" dirty="0"/>
              <a:t>Explore feedback on how change affects us.</a:t>
            </a:r>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5</a:t>
            </a:fld>
            <a:endParaRPr lang="en-GB">
              <a:solidFill>
                <a:prstClr val="black"/>
              </a:solidFill>
            </a:endParaRPr>
          </a:p>
        </p:txBody>
      </p:sp>
    </p:spTree>
    <p:extLst>
      <p:ext uri="{BB962C8B-B14F-4D97-AF65-F5344CB8AC3E}">
        <p14:creationId xmlns:p14="http://schemas.microsoft.com/office/powerpoint/2010/main" val="39036569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54</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Group to have time here to talk briefly</a:t>
            </a:r>
            <a:r>
              <a:rPr lang="en-GB" baseline="0" dirty="0" smtClean="0"/>
              <a:t> about what they are. </a:t>
            </a:r>
          </a:p>
          <a:p>
            <a:r>
              <a:rPr lang="en-GB" baseline="0" dirty="0" smtClean="0"/>
              <a:t>In relation to different aspects of the quality of education monitoring that we have just discussed – who in your school might undertake the different aspects?</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55</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13 …are there more?</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56</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Group to have time here to talk briefly</a:t>
            </a:r>
            <a:r>
              <a:rPr lang="en-GB" baseline="0" dirty="0" smtClean="0"/>
              <a:t> about what they are. </a:t>
            </a:r>
          </a:p>
          <a:p>
            <a:r>
              <a:rPr lang="en-GB" baseline="0" dirty="0" smtClean="0"/>
              <a:t>In relation to different aspects of the quality of education monitoring that we have just discussed – who in your school might undertake the different aspects?</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57</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58</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59</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 is the</a:t>
            </a:r>
            <a:r>
              <a:rPr lang="en-GB" baseline="0" dirty="0" smtClean="0"/>
              <a:t> golden thread throughout the school improvement journey and beyond. </a:t>
            </a:r>
          </a:p>
          <a:p>
            <a:endParaRPr lang="en-GB" baseline="0" dirty="0" smtClean="0"/>
          </a:p>
          <a:p>
            <a:r>
              <a:rPr lang="en-GB" baseline="0" dirty="0" smtClean="0"/>
              <a:t>Time for lunch!</a:t>
            </a:r>
          </a:p>
          <a:p>
            <a:endParaRPr lang="en-GB" baseline="0" dirty="0" smtClean="0"/>
          </a:p>
          <a:p>
            <a:r>
              <a:rPr lang="en-GB" baseline="0" dirty="0" smtClean="0"/>
              <a:t>This afternoon you will be working through the six steps to successful steps to improvement planning. </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60</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 is the</a:t>
            </a:r>
            <a:r>
              <a:rPr lang="en-GB" baseline="0" dirty="0" smtClean="0"/>
              <a:t> golden thread throughout the school improvement journey and beyond. </a:t>
            </a:r>
          </a:p>
          <a:p>
            <a:endParaRPr lang="en-GB" baseline="0" dirty="0" smtClean="0"/>
          </a:p>
          <a:p>
            <a:r>
              <a:rPr lang="en-GB" baseline="0" dirty="0" smtClean="0"/>
              <a:t>Time for lunch!</a:t>
            </a:r>
          </a:p>
          <a:p>
            <a:endParaRPr lang="en-GB" baseline="0" dirty="0" smtClean="0"/>
          </a:p>
          <a:p>
            <a:r>
              <a:rPr lang="en-GB" baseline="0" dirty="0" smtClean="0"/>
              <a:t>This afternoon you will be working through the six steps to successful steps to improvement planning. </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61</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 is the</a:t>
            </a:r>
            <a:r>
              <a:rPr lang="en-GB" baseline="0" dirty="0" smtClean="0"/>
              <a:t> golden thread throughout the school improvement journey and beyond. </a:t>
            </a:r>
          </a:p>
          <a:p>
            <a:endParaRPr lang="en-GB" baseline="0" dirty="0" smtClean="0"/>
          </a:p>
          <a:p>
            <a:r>
              <a:rPr lang="en-GB" baseline="0" dirty="0" smtClean="0"/>
              <a:t>Time for lunch!</a:t>
            </a:r>
          </a:p>
          <a:p>
            <a:endParaRPr lang="en-GB" baseline="0" dirty="0" smtClean="0"/>
          </a:p>
          <a:p>
            <a:r>
              <a:rPr lang="en-GB" baseline="0" dirty="0" smtClean="0"/>
              <a:t>This afternoon you will be working through the six steps to successful steps to improvement planning. </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62</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 is the</a:t>
            </a:r>
            <a:r>
              <a:rPr lang="en-GB" baseline="0" dirty="0" smtClean="0"/>
              <a:t> golden thread throughout the school improvement journey and beyond. </a:t>
            </a:r>
          </a:p>
          <a:p>
            <a:endParaRPr lang="en-GB" baseline="0" dirty="0" smtClean="0"/>
          </a:p>
          <a:p>
            <a:r>
              <a:rPr lang="en-GB" baseline="0" dirty="0" smtClean="0"/>
              <a:t>Time for lunch!</a:t>
            </a:r>
          </a:p>
          <a:p>
            <a:endParaRPr lang="en-GB" baseline="0" dirty="0" smtClean="0"/>
          </a:p>
          <a:p>
            <a:r>
              <a:rPr lang="en-GB" baseline="0" dirty="0" smtClean="0"/>
              <a:t>This afternoon you will be working through the six steps to successful steps to improvement planning. </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63</a:t>
            </a:fld>
            <a:endParaRPr lang="en-GB">
              <a:solidFill>
                <a:prstClr val="black"/>
              </a:solidFill>
            </a:endParaRPr>
          </a:p>
        </p:txBody>
      </p:sp>
    </p:spTree>
    <p:extLst>
      <p:ext uri="{BB962C8B-B14F-4D97-AF65-F5344CB8AC3E}">
        <p14:creationId xmlns:p14="http://schemas.microsoft.com/office/powerpoint/2010/main" val="3829504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Talked about change and how it can affect us, many of you will be familiar with the Kubler-Ross change curve.</a:t>
            </a:r>
          </a:p>
          <a:p>
            <a:endParaRPr lang="en-GB" dirty="0"/>
          </a:p>
          <a:p>
            <a:r>
              <a:rPr lang="en-GB" dirty="0"/>
              <a:t>This version is quite useful as it summarises the stages we go through both as an individual and as a group.  Not going to describe it as a team, because at this stage, everyone will be in a different place.  </a:t>
            </a:r>
          </a:p>
          <a:p>
            <a:endParaRPr lang="en-GB" dirty="0"/>
          </a:p>
          <a:p>
            <a:r>
              <a:rPr lang="en-GB" dirty="0"/>
              <a:t>Some will be very much at the denial stage, won’t recognise what is being said at all, thinks it is all a rouse to get rid of them.  Others will be straight in at the acceptance and lets get going stage, why hasn’t something been done before this.</a:t>
            </a:r>
          </a:p>
          <a:p>
            <a:endParaRPr lang="en-GB" dirty="0"/>
          </a:p>
          <a:p>
            <a:r>
              <a:rPr lang="en-GB" dirty="0"/>
              <a:t>Think about the recommended approach, very much in the early stages give as much information about what is going on as possible.  There can be information overload, but this is about trying to address their perceived fears and worries.  Some of you will have heard me say this before, but people aren’t averse to change, they are averse to being changed.  They need to understand why changing is better than staying as they are, but remember we reach the position where we are from our experiences, beliefs and the culture we have operated in, so we then need to rationalise/internalise that something else is better.</a:t>
            </a:r>
          </a:p>
          <a:p>
            <a:endParaRPr lang="en-GB" dirty="0"/>
          </a:p>
          <a:p>
            <a:r>
              <a:rPr lang="en-GB" dirty="0"/>
              <a:t>If you have people who are already on board and ready to go, think about how you can get them to help you.</a:t>
            </a:r>
          </a:p>
          <a:p>
            <a:endParaRPr lang="en-GB" dirty="0"/>
          </a:p>
          <a:p>
            <a:r>
              <a:rPr lang="en-GB" dirty="0"/>
              <a:t>Thinking about your school improvement journey to date, take a few moments to identify where you believe you are on the curve.</a:t>
            </a:r>
          </a:p>
          <a:p>
            <a:endParaRPr lang="en-GB" dirty="0"/>
          </a:p>
          <a:p>
            <a:r>
              <a:rPr lang="en-GB" dirty="0"/>
              <a:t>Now with the person you came with, where do you think the staff are?</a:t>
            </a:r>
          </a:p>
          <a:p>
            <a:endParaRPr lang="en-GB" dirty="0"/>
          </a:p>
          <a:p>
            <a:r>
              <a:rPr lang="en-GB" dirty="0"/>
              <a:t>Finally on your table, discuss the implications of where you think staff are.  Think about where you are, are you further ahead, why might that be?  </a:t>
            </a:r>
          </a:p>
        </p:txBody>
      </p:sp>
      <p:sp>
        <p:nvSpPr>
          <p:cNvPr id="4" name="Slide Number Placeholder 3"/>
          <p:cNvSpPr>
            <a:spLocks noGrp="1"/>
          </p:cNvSpPr>
          <p:nvPr>
            <p:ph type="sldNum" sz="quarter" idx="5"/>
          </p:nvPr>
        </p:nvSpPr>
        <p:spPr/>
        <p:txBody>
          <a:bodyPr/>
          <a:lstStyle/>
          <a:p>
            <a:fld id="{69F35706-817A-4C1C-8CE2-9EDB2E81F55E}" type="slidenum">
              <a:rPr lang="en-GB" smtClean="0"/>
              <a:t>6</a:t>
            </a:fld>
            <a:endParaRPr lang="en-GB"/>
          </a:p>
        </p:txBody>
      </p:sp>
    </p:spTree>
    <p:extLst>
      <p:ext uri="{BB962C8B-B14F-4D97-AF65-F5344CB8AC3E}">
        <p14:creationId xmlns:p14="http://schemas.microsoft.com/office/powerpoint/2010/main" val="701302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Takes a lot of work to make things happen and at the early stages it can be frustrating, as you are investing a lot but may not see the return.</a:t>
            </a:r>
          </a:p>
          <a:p>
            <a:endParaRPr lang="en-GB" dirty="0"/>
          </a:p>
          <a:p>
            <a:r>
              <a:rPr lang="en-GB" dirty="0"/>
              <a:t>Hopefully you will all recognise this model. It reflects the SIJ we talk about when you start with a project group.</a:t>
            </a:r>
          </a:p>
        </p:txBody>
      </p:sp>
      <p:sp>
        <p:nvSpPr>
          <p:cNvPr id="4" name="Slide Number Placeholder 3"/>
          <p:cNvSpPr>
            <a:spLocks noGrp="1"/>
          </p:cNvSpPr>
          <p:nvPr>
            <p:ph type="sldNum" sz="quarter" idx="5"/>
          </p:nvPr>
        </p:nvSpPr>
        <p:spPr/>
        <p:txBody>
          <a:bodyPr/>
          <a:lstStyle/>
          <a:p>
            <a:fld id="{69F35706-817A-4C1C-8CE2-9EDB2E81F55E}" type="slidenum">
              <a:rPr lang="en-GB" smtClean="0"/>
              <a:t>7</a:t>
            </a:fld>
            <a:endParaRPr lang="en-GB"/>
          </a:p>
        </p:txBody>
      </p:sp>
    </p:spTree>
    <p:extLst>
      <p:ext uri="{BB962C8B-B14F-4D97-AF65-F5344CB8AC3E}">
        <p14:creationId xmlns:p14="http://schemas.microsoft.com/office/powerpoint/2010/main" val="950305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SIJ model</a:t>
            </a:r>
          </a:p>
        </p:txBody>
      </p:sp>
      <p:sp>
        <p:nvSpPr>
          <p:cNvPr id="4" name="Slide Number Placeholder 3"/>
          <p:cNvSpPr>
            <a:spLocks noGrp="1"/>
          </p:cNvSpPr>
          <p:nvPr>
            <p:ph type="sldNum" sz="quarter" idx="5"/>
          </p:nvPr>
        </p:nvSpPr>
        <p:spPr/>
        <p:txBody>
          <a:bodyPr/>
          <a:lstStyle/>
          <a:p>
            <a:fld id="{69F35706-817A-4C1C-8CE2-9EDB2E81F55E}" type="slidenum">
              <a:rPr lang="en-GB" smtClean="0"/>
              <a:t>8</a:t>
            </a:fld>
            <a:endParaRPr lang="en-GB"/>
          </a:p>
        </p:txBody>
      </p:sp>
    </p:spTree>
    <p:extLst>
      <p:ext uri="{BB962C8B-B14F-4D97-AF65-F5344CB8AC3E}">
        <p14:creationId xmlns:p14="http://schemas.microsoft.com/office/powerpoint/2010/main" val="803568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Group to have time here to talk about what they perceive</a:t>
            </a:r>
            <a:r>
              <a:rPr lang="en-GB" baseline="0" dirty="0"/>
              <a:t> to be the components.</a:t>
            </a:r>
          </a:p>
          <a:p>
            <a:r>
              <a:rPr lang="en-GB" baseline="0" dirty="0"/>
              <a:t>We will collect their responses to share and feedback, as part of the programme. </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t>9</a:t>
            </a:fld>
            <a:endParaRPr lang="en-GB"/>
          </a:p>
        </p:txBody>
      </p:sp>
    </p:spTree>
    <p:extLst>
      <p:ext uri="{BB962C8B-B14F-4D97-AF65-F5344CB8AC3E}">
        <p14:creationId xmlns:p14="http://schemas.microsoft.com/office/powerpoint/2010/main" val="3898902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ark">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68000" y="2052000"/>
            <a:ext cx="8208000" cy="1314450"/>
          </a:xfrm>
        </p:spPr>
        <p:txBody>
          <a:bodyPr>
            <a:normAutofit/>
          </a:bodyPr>
          <a:lstStyle>
            <a:lvl1pPr marL="0" indent="0" algn="l">
              <a:buNone/>
              <a:defRPr sz="2400">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Secondary information </a:t>
            </a:r>
          </a:p>
          <a:p>
            <a:r>
              <a:rPr lang="en-GB" dirty="0"/>
              <a:t>including author and date 24pt</a:t>
            </a:r>
          </a:p>
        </p:txBody>
      </p:sp>
      <p:sp>
        <p:nvSpPr>
          <p:cNvPr id="11" name="Title 1"/>
          <p:cNvSpPr>
            <a:spLocks noGrp="1"/>
          </p:cNvSpPr>
          <p:nvPr>
            <p:ph type="ctrTitle" hasCustomPrompt="1"/>
          </p:nvPr>
        </p:nvSpPr>
        <p:spPr>
          <a:xfrm>
            <a:off x="468000" y="340201"/>
            <a:ext cx="8208000" cy="720000"/>
          </a:xfrm>
        </p:spPr>
        <p:txBody>
          <a:bodyPr>
            <a:normAutofit/>
          </a:bodyPr>
          <a:lstStyle>
            <a:lvl1pPr algn="l">
              <a:defRPr sz="4000" b="1">
                <a:solidFill>
                  <a:schemeClr val="bg1"/>
                </a:solidFill>
                <a:latin typeface="Arial" panose="020B0604020202020204" pitchFamily="34" charset="0"/>
                <a:cs typeface="Arial" panose="020B0604020202020204" pitchFamily="34" charset="0"/>
              </a:defRPr>
            </a:lvl1pPr>
          </a:lstStyle>
          <a:p>
            <a:r>
              <a:rPr lang="en-GB" dirty="0"/>
              <a:t>Presentation Title Arial Bold 40pt </a:t>
            </a:r>
            <a:endParaRPr lang="en-US" dirty="0"/>
          </a:p>
        </p:txBody>
      </p:sp>
      <p:sp>
        <p:nvSpPr>
          <p:cNvPr id="12" name="Text Placeholder 9"/>
          <p:cNvSpPr>
            <a:spLocks noGrp="1"/>
          </p:cNvSpPr>
          <p:nvPr>
            <p:ph type="body" sz="quarter" idx="13" hasCustomPrompt="1"/>
          </p:nvPr>
        </p:nvSpPr>
        <p:spPr>
          <a:xfrm>
            <a:off x="468313" y="1085118"/>
            <a:ext cx="8207375" cy="720000"/>
          </a:xfrm>
        </p:spPr>
        <p:txBody>
          <a:bodyPr>
            <a:normAutofit/>
          </a:bodyPr>
          <a:lstStyle>
            <a:lvl1pPr marL="0" indent="0">
              <a:buNone/>
              <a:defRPr sz="4000">
                <a:solidFill>
                  <a:schemeClr val="bg1"/>
                </a:solidFill>
              </a:defRPr>
            </a:lvl1pPr>
            <a:lvl5pPr marL="1828800" indent="0">
              <a:buNone/>
              <a:defRPr>
                <a:solidFill>
                  <a:schemeClr val="bg1"/>
                </a:solidFill>
              </a:defRPr>
            </a:lvl5pPr>
          </a:lstStyle>
          <a:p>
            <a:pPr lvl="0"/>
            <a:r>
              <a:rPr lang="en-US" dirty="0"/>
              <a:t>Subheading Arial Regular 40pt</a:t>
            </a:r>
          </a:p>
        </p:txBody>
      </p:sp>
      <p:sp>
        <p:nvSpPr>
          <p:cNvPr id="13" name="Date Placeholder 3"/>
          <p:cNvSpPr>
            <a:spLocks noGrp="1"/>
          </p:cNvSpPr>
          <p:nvPr>
            <p:ph type="dt" sz="half" idx="2"/>
          </p:nvPr>
        </p:nvSpPr>
        <p:spPr>
          <a:xfrm>
            <a:off x="468001" y="4767263"/>
            <a:ext cx="1234191" cy="273844"/>
          </a:xfrm>
          <a:prstGeom prst="rect">
            <a:avLst/>
          </a:prstGeom>
        </p:spPr>
        <p:txBody>
          <a:bodyPr anchor="ctr"/>
          <a:lstStyle>
            <a:lvl1pPr>
              <a:defRPr sz="1400">
                <a:solidFill>
                  <a:schemeClr val="bg1"/>
                </a:solidFill>
                <a:latin typeface="Arial" panose="020B0604020202020204" pitchFamily="34" charset="0"/>
                <a:cs typeface="Arial" panose="020B0604020202020204" pitchFamily="34" charset="0"/>
              </a:defRPr>
            </a:lvl1pPr>
          </a:lstStyle>
          <a:p>
            <a:fld id="{CD67FF92-D75F-C143-812D-4E924DB0D687}" type="datetimeFigureOut">
              <a:rPr lang="en-US" smtClean="0"/>
              <a:pPr/>
              <a:t>11/11/2019</a:t>
            </a:fld>
            <a:endParaRPr lang="en-US"/>
          </a:p>
        </p:txBody>
      </p:sp>
      <p:sp>
        <p:nvSpPr>
          <p:cNvPr id="14" name="Footer Placeholder 4"/>
          <p:cNvSpPr>
            <a:spLocks noGrp="1"/>
          </p:cNvSpPr>
          <p:nvPr>
            <p:ph type="ftr" sz="quarter" idx="3"/>
          </p:nvPr>
        </p:nvSpPr>
        <p:spPr>
          <a:xfrm>
            <a:off x="1881403" y="4767263"/>
            <a:ext cx="2895600" cy="273844"/>
          </a:xfrm>
          <a:prstGeom prst="rect">
            <a:avLst/>
          </a:prstGeom>
        </p:spPr>
        <p:txBody>
          <a:bodyPr anchor="ctr"/>
          <a:lstStyle>
            <a:lvl1pPr>
              <a:defRPr sz="1400">
                <a:solidFill>
                  <a:schemeClr val="bg1"/>
                </a:solidFill>
                <a:latin typeface="Arial" panose="020B0604020202020204" pitchFamily="34" charset="0"/>
                <a:cs typeface="Arial" panose="020B0604020202020204" pitchFamily="34" charset="0"/>
              </a:defRPr>
            </a:lvl1pPr>
          </a:lstStyle>
          <a:p>
            <a:endParaRPr lang="en-US" dirty="0"/>
          </a:p>
        </p:txBody>
      </p:sp>
      <p:sp>
        <p:nvSpPr>
          <p:cNvPr id="15" name="Slide Number Placeholder 5"/>
          <p:cNvSpPr>
            <a:spLocks noGrp="1"/>
          </p:cNvSpPr>
          <p:nvPr>
            <p:ph type="sldNum" sz="quarter" idx="4"/>
          </p:nvPr>
        </p:nvSpPr>
        <p:spPr>
          <a:xfrm>
            <a:off x="4956215" y="4767263"/>
            <a:ext cx="1254406" cy="273844"/>
          </a:xfrm>
          <a:prstGeom prst="rect">
            <a:avLst/>
          </a:prstGeom>
        </p:spPr>
        <p:txBody>
          <a:bodyPr anchor="ctr"/>
          <a:lstStyle>
            <a:lvl1pPr>
              <a:defRPr sz="1400">
                <a:solidFill>
                  <a:schemeClr val="bg1"/>
                </a:solidFill>
                <a:latin typeface="Arial" panose="020B0604020202020204" pitchFamily="34" charset="0"/>
                <a:cs typeface="Arial" panose="020B0604020202020204" pitchFamily="34" charset="0"/>
              </a:defRPr>
            </a:lvl1pPr>
          </a:lstStyle>
          <a:p>
            <a:fld id="{B6478413-2A5F-0848-B810-DDC7A67AC228}" type="slidenum">
              <a:rPr lang="en-US" smtClean="0"/>
              <a:pPr/>
              <a:t>‹#›</a:t>
            </a:fld>
            <a:endParaRPr lang="en-US"/>
          </a:p>
        </p:txBody>
      </p:sp>
    </p:spTree>
    <p:extLst>
      <p:ext uri="{BB962C8B-B14F-4D97-AF65-F5344CB8AC3E}">
        <p14:creationId xmlns:p14="http://schemas.microsoft.com/office/powerpoint/2010/main" val="1661700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8405323-4545-4047-A3E1-94E1DB4DACE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94303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5F18EC4-A6BE-4F15-9832-6EF88963F4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27646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36404C3-F9A8-437D-9472-3495C7E9EC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09286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BADA0FFC-A68C-4EF5-B300-30AB1B4BEA7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944329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B7115A2-CFB9-44FE-A525-6DC55E5DE62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39795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800D927-5F07-4D94-BEFF-83E2CA5E22E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47247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6A02E72-CF68-4F5C-8374-90FB6A9B2C0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53873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7D4B6EB-9E6C-47B9-9E61-5F1D8BAA6BC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8339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943AEBF-D2D8-4EC2-9BC7-DC7B4BF2F05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936524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6CC9067-3B39-4BB5-9EEF-1B98A78FADF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13409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Ligh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68000" y="340201"/>
            <a:ext cx="8208000" cy="720000"/>
          </a:xfrm>
        </p:spPr>
        <p:txBody>
          <a:bodyPr>
            <a:normAutofit/>
          </a:bodyPr>
          <a:lstStyle>
            <a:lvl1pPr algn="l">
              <a:defRPr sz="4000" b="1">
                <a:solidFill>
                  <a:schemeClr val="tx1"/>
                </a:solidFill>
                <a:latin typeface="Arial" panose="020B0604020202020204" pitchFamily="34" charset="0"/>
                <a:cs typeface="Arial" panose="020B0604020202020204" pitchFamily="34" charset="0"/>
              </a:defRPr>
            </a:lvl1pPr>
          </a:lstStyle>
          <a:p>
            <a:r>
              <a:rPr lang="en-GB" dirty="0"/>
              <a:t>Presentation Title Arial Bold 40pt </a:t>
            </a:r>
            <a:endParaRPr lang="en-US" dirty="0"/>
          </a:p>
        </p:txBody>
      </p:sp>
      <p:sp>
        <p:nvSpPr>
          <p:cNvPr id="7" name="Subtitle 2"/>
          <p:cNvSpPr>
            <a:spLocks noGrp="1"/>
          </p:cNvSpPr>
          <p:nvPr>
            <p:ph type="subTitle" idx="1" hasCustomPrompt="1"/>
          </p:nvPr>
        </p:nvSpPr>
        <p:spPr>
          <a:xfrm>
            <a:off x="468000" y="2052000"/>
            <a:ext cx="8208000" cy="1314450"/>
          </a:xfrm>
        </p:spPr>
        <p:txBody>
          <a:bodyPr>
            <a:normAutofit/>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Secondary information </a:t>
            </a:r>
          </a:p>
          <a:p>
            <a:r>
              <a:rPr lang="en-GB" dirty="0"/>
              <a:t>including author and date 24pt</a:t>
            </a:r>
          </a:p>
        </p:txBody>
      </p:sp>
      <p:sp>
        <p:nvSpPr>
          <p:cNvPr id="16" name="Text Placeholder 9"/>
          <p:cNvSpPr>
            <a:spLocks noGrp="1"/>
          </p:cNvSpPr>
          <p:nvPr>
            <p:ph type="body" sz="quarter" idx="13" hasCustomPrompt="1"/>
          </p:nvPr>
        </p:nvSpPr>
        <p:spPr>
          <a:xfrm>
            <a:off x="468313" y="1085118"/>
            <a:ext cx="8207375" cy="720000"/>
          </a:xfrm>
        </p:spPr>
        <p:txBody>
          <a:bodyPr>
            <a:normAutofit/>
          </a:bodyPr>
          <a:lstStyle>
            <a:lvl1pPr marL="0" indent="0">
              <a:buNone/>
              <a:defRPr sz="4000">
                <a:solidFill>
                  <a:schemeClr val="tx1"/>
                </a:solidFill>
              </a:defRPr>
            </a:lvl1pPr>
            <a:lvl5pPr marL="1828800" indent="0">
              <a:buNone/>
              <a:defRPr>
                <a:solidFill>
                  <a:schemeClr val="bg1"/>
                </a:solidFill>
              </a:defRPr>
            </a:lvl5pPr>
          </a:lstStyle>
          <a:p>
            <a:pPr lvl="0"/>
            <a:r>
              <a:rPr lang="en-US" dirty="0"/>
              <a:t>Subheading Arial Regular 40pt</a:t>
            </a:r>
          </a:p>
        </p:txBody>
      </p:sp>
      <p:sp>
        <p:nvSpPr>
          <p:cNvPr id="17" name="Date Placeholder 3"/>
          <p:cNvSpPr>
            <a:spLocks noGrp="1"/>
          </p:cNvSpPr>
          <p:nvPr>
            <p:ph type="dt" sz="half" idx="2"/>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pPr/>
              <a:t>11/11/2019</a:t>
            </a:fld>
            <a:endParaRPr lang="en-US"/>
          </a:p>
        </p:txBody>
      </p:sp>
      <p:sp>
        <p:nvSpPr>
          <p:cNvPr id="18" name="Footer Placeholder 4"/>
          <p:cNvSpPr>
            <a:spLocks noGrp="1"/>
          </p:cNvSpPr>
          <p:nvPr>
            <p:ph type="ftr" sz="quarter" idx="3"/>
          </p:nvPr>
        </p:nvSpPr>
        <p:spPr>
          <a:xfrm>
            <a:off x="1881403" y="4767263"/>
            <a:ext cx="2895600" cy="273844"/>
          </a:xfrm>
          <a:prstGeom prst="rect">
            <a:avLst/>
          </a:prstGeom>
        </p:spPr>
        <p:txBody>
          <a:bodyPr/>
          <a:lstStyle>
            <a:lvl1pPr>
              <a:defRPr>
                <a:solidFill>
                  <a:schemeClr val="bg1"/>
                </a:solidFill>
              </a:defRPr>
            </a:lvl1pPr>
          </a:lstStyle>
          <a:p>
            <a:endParaRPr lang="en-US" dirty="0"/>
          </a:p>
        </p:txBody>
      </p:sp>
      <p:sp>
        <p:nvSpPr>
          <p:cNvPr id="19" name="Slide Number Placeholder 5"/>
          <p:cNvSpPr>
            <a:spLocks noGrp="1"/>
          </p:cNvSpPr>
          <p:nvPr>
            <p:ph type="sldNum" sz="quarter" idx="4"/>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pPr/>
              <a:t>‹#›</a:t>
            </a:fld>
            <a:endParaRPr lang="en-US"/>
          </a:p>
        </p:txBody>
      </p:sp>
    </p:spTree>
    <p:extLst>
      <p:ext uri="{BB962C8B-B14F-4D97-AF65-F5344CB8AC3E}">
        <p14:creationId xmlns:p14="http://schemas.microsoft.com/office/powerpoint/2010/main" val="30323384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p>
            <a:r>
              <a:rPr lang="en-US"/>
              <a:t>Click to edit Master title style</a:t>
            </a:r>
            <a:endParaRPr lang="en-GB"/>
          </a:p>
        </p:txBody>
      </p:sp>
      <p:sp>
        <p:nvSpPr>
          <p:cNvPr id="3" name="SmartArt Placeholder 2"/>
          <p:cNvSpPr>
            <a:spLocks noGrp="1"/>
          </p:cNvSpPr>
          <p:nvPr>
            <p:ph type="dgm" idx="1"/>
          </p:nvPr>
        </p:nvSpPr>
        <p:spPr>
          <a:xfrm>
            <a:off x="457200" y="1200151"/>
            <a:ext cx="8229600" cy="3394472"/>
          </a:xfrm>
        </p:spPr>
        <p:txBody>
          <a:bodyPr/>
          <a:lstStyle/>
          <a:p>
            <a:pPr lvl="0"/>
            <a:endParaRPr lang="en-GB"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522B402-64F5-4272-9266-B6502175F63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960710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Dark">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68000" y="2052000"/>
            <a:ext cx="8208000" cy="1314450"/>
          </a:xfrm>
        </p:spPr>
        <p:txBody>
          <a:bodyPr>
            <a:normAutofit/>
          </a:bodyPr>
          <a:lstStyle>
            <a:lvl1pPr marL="0" indent="0" algn="l">
              <a:buNone/>
              <a:defRPr sz="2400">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Secondary information </a:t>
            </a:r>
          </a:p>
          <a:p>
            <a:r>
              <a:rPr lang="en-GB" dirty="0" smtClean="0"/>
              <a:t>including author and date 24pt</a:t>
            </a:r>
          </a:p>
        </p:txBody>
      </p:sp>
      <p:sp>
        <p:nvSpPr>
          <p:cNvPr id="11" name="Title 1"/>
          <p:cNvSpPr>
            <a:spLocks noGrp="1"/>
          </p:cNvSpPr>
          <p:nvPr>
            <p:ph type="ctrTitle" hasCustomPrompt="1"/>
          </p:nvPr>
        </p:nvSpPr>
        <p:spPr>
          <a:xfrm>
            <a:off x="468000" y="340201"/>
            <a:ext cx="8208000" cy="720000"/>
          </a:xfrm>
        </p:spPr>
        <p:txBody>
          <a:bodyPr>
            <a:normAutofit/>
          </a:bodyPr>
          <a:lstStyle>
            <a:lvl1pPr algn="l">
              <a:defRPr sz="4000" b="1">
                <a:solidFill>
                  <a:schemeClr val="bg1"/>
                </a:solidFill>
                <a:latin typeface="Arial" panose="020B0604020202020204" pitchFamily="34" charset="0"/>
                <a:cs typeface="Arial" panose="020B0604020202020204" pitchFamily="34" charset="0"/>
              </a:defRPr>
            </a:lvl1pPr>
          </a:lstStyle>
          <a:p>
            <a:r>
              <a:rPr lang="en-GB" dirty="0" smtClean="0"/>
              <a:t>Presentation Title Arial Bold 40pt </a:t>
            </a:r>
            <a:endParaRPr lang="en-US" dirty="0"/>
          </a:p>
        </p:txBody>
      </p:sp>
      <p:sp>
        <p:nvSpPr>
          <p:cNvPr id="12" name="Text Placeholder 9"/>
          <p:cNvSpPr>
            <a:spLocks noGrp="1"/>
          </p:cNvSpPr>
          <p:nvPr>
            <p:ph type="body" sz="quarter" idx="13" hasCustomPrompt="1"/>
          </p:nvPr>
        </p:nvSpPr>
        <p:spPr>
          <a:xfrm>
            <a:off x="468313" y="1085118"/>
            <a:ext cx="8207375" cy="720000"/>
          </a:xfrm>
        </p:spPr>
        <p:txBody>
          <a:bodyPr>
            <a:normAutofit/>
          </a:bodyPr>
          <a:lstStyle>
            <a:lvl1pPr marL="0" indent="0">
              <a:buNone/>
              <a:defRPr sz="4000">
                <a:solidFill>
                  <a:schemeClr val="bg1"/>
                </a:solidFill>
              </a:defRPr>
            </a:lvl1pPr>
            <a:lvl5pPr marL="1828800" indent="0">
              <a:buNone/>
              <a:defRPr>
                <a:solidFill>
                  <a:schemeClr val="bg1"/>
                </a:solidFill>
              </a:defRPr>
            </a:lvl5pPr>
          </a:lstStyle>
          <a:p>
            <a:pPr lvl="0"/>
            <a:r>
              <a:rPr lang="en-US" dirty="0" smtClean="0"/>
              <a:t>Subheading Arial Regular 40pt</a:t>
            </a:r>
          </a:p>
        </p:txBody>
      </p:sp>
      <p:sp>
        <p:nvSpPr>
          <p:cNvPr id="13" name="Date Placeholder 3"/>
          <p:cNvSpPr>
            <a:spLocks noGrp="1"/>
          </p:cNvSpPr>
          <p:nvPr>
            <p:ph type="dt" sz="half" idx="2"/>
          </p:nvPr>
        </p:nvSpPr>
        <p:spPr>
          <a:xfrm>
            <a:off x="468001" y="4767263"/>
            <a:ext cx="1234191" cy="273844"/>
          </a:xfrm>
          <a:prstGeom prst="rect">
            <a:avLst/>
          </a:prstGeom>
        </p:spPr>
        <p:txBody>
          <a:bodyPr anchor="ctr"/>
          <a:lstStyle>
            <a:lvl1pPr>
              <a:defRPr sz="1400">
                <a:solidFill>
                  <a:schemeClr val="bg1"/>
                </a:solidFill>
                <a:latin typeface="Arial" panose="020B0604020202020204" pitchFamily="34" charset="0"/>
                <a:cs typeface="Arial" panose="020B0604020202020204" pitchFamily="34" charset="0"/>
              </a:defRPr>
            </a:lvl1pPr>
          </a:lstStyle>
          <a:p>
            <a:fld id="{CD67FF92-D75F-C143-812D-4E924DB0D687}" type="datetimeFigureOut">
              <a:rPr lang="en-US" smtClean="0">
                <a:solidFill>
                  <a:prstClr val="white"/>
                </a:solidFill>
              </a:rPr>
              <a:pPr/>
              <a:t>11/11/2019</a:t>
            </a:fld>
            <a:endParaRPr lang="en-US">
              <a:solidFill>
                <a:prstClr val="white"/>
              </a:solidFill>
            </a:endParaRPr>
          </a:p>
        </p:txBody>
      </p:sp>
      <p:sp>
        <p:nvSpPr>
          <p:cNvPr id="14" name="Footer Placeholder 4"/>
          <p:cNvSpPr>
            <a:spLocks noGrp="1"/>
          </p:cNvSpPr>
          <p:nvPr>
            <p:ph type="ftr" sz="quarter" idx="3"/>
          </p:nvPr>
        </p:nvSpPr>
        <p:spPr>
          <a:xfrm>
            <a:off x="1881403" y="4767263"/>
            <a:ext cx="2895600" cy="273844"/>
          </a:xfrm>
          <a:prstGeom prst="rect">
            <a:avLst/>
          </a:prstGeom>
        </p:spPr>
        <p:txBody>
          <a:bodyPr anchor="ctr"/>
          <a:lstStyle>
            <a:lvl1pPr>
              <a:defRPr sz="1400">
                <a:solidFill>
                  <a:schemeClr val="bg1"/>
                </a:solidFill>
                <a:latin typeface="Arial" panose="020B0604020202020204" pitchFamily="34" charset="0"/>
                <a:cs typeface="Arial" panose="020B0604020202020204" pitchFamily="34" charset="0"/>
              </a:defRPr>
            </a:lvl1pPr>
          </a:lstStyle>
          <a:p>
            <a:endParaRPr lang="en-US" dirty="0">
              <a:solidFill>
                <a:prstClr val="white"/>
              </a:solidFill>
            </a:endParaRPr>
          </a:p>
        </p:txBody>
      </p:sp>
      <p:sp>
        <p:nvSpPr>
          <p:cNvPr id="15" name="Slide Number Placeholder 5"/>
          <p:cNvSpPr>
            <a:spLocks noGrp="1"/>
          </p:cNvSpPr>
          <p:nvPr>
            <p:ph type="sldNum" sz="quarter" idx="4"/>
          </p:nvPr>
        </p:nvSpPr>
        <p:spPr>
          <a:xfrm>
            <a:off x="4956215" y="4767263"/>
            <a:ext cx="1254406" cy="273844"/>
          </a:xfrm>
          <a:prstGeom prst="rect">
            <a:avLst/>
          </a:prstGeom>
        </p:spPr>
        <p:txBody>
          <a:bodyPr anchor="ctr"/>
          <a:lstStyle>
            <a:lvl1pPr>
              <a:defRPr sz="1400">
                <a:solidFill>
                  <a:schemeClr val="bg1"/>
                </a:solidFill>
                <a:latin typeface="Arial" panose="020B0604020202020204" pitchFamily="34" charset="0"/>
                <a:cs typeface="Arial" panose="020B0604020202020204" pitchFamily="34" charset="0"/>
              </a:defRPr>
            </a:lvl1pPr>
          </a:lstStyle>
          <a:p>
            <a:fld id="{B6478413-2A5F-0848-B810-DDC7A67AC2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64886541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Ligh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68000" y="340201"/>
            <a:ext cx="8208000" cy="720000"/>
          </a:xfrm>
        </p:spPr>
        <p:txBody>
          <a:bodyPr>
            <a:normAutofit/>
          </a:bodyPr>
          <a:lstStyle>
            <a:lvl1pPr algn="l">
              <a:defRPr sz="4000" b="1">
                <a:solidFill>
                  <a:schemeClr val="tx1"/>
                </a:solidFill>
                <a:latin typeface="Arial" panose="020B0604020202020204" pitchFamily="34" charset="0"/>
                <a:cs typeface="Arial" panose="020B0604020202020204" pitchFamily="34" charset="0"/>
              </a:defRPr>
            </a:lvl1pPr>
          </a:lstStyle>
          <a:p>
            <a:r>
              <a:rPr lang="en-GB" dirty="0" smtClean="0"/>
              <a:t>Presentation Title Arial Bold 40pt </a:t>
            </a:r>
            <a:endParaRPr lang="en-US" dirty="0"/>
          </a:p>
        </p:txBody>
      </p:sp>
      <p:sp>
        <p:nvSpPr>
          <p:cNvPr id="7" name="Subtitle 2"/>
          <p:cNvSpPr>
            <a:spLocks noGrp="1"/>
          </p:cNvSpPr>
          <p:nvPr>
            <p:ph type="subTitle" idx="1" hasCustomPrompt="1"/>
          </p:nvPr>
        </p:nvSpPr>
        <p:spPr>
          <a:xfrm>
            <a:off x="468000" y="2052000"/>
            <a:ext cx="8208000" cy="1314450"/>
          </a:xfrm>
        </p:spPr>
        <p:txBody>
          <a:bodyPr>
            <a:normAutofit/>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Secondary information </a:t>
            </a:r>
          </a:p>
          <a:p>
            <a:r>
              <a:rPr lang="en-GB" dirty="0" smtClean="0"/>
              <a:t>including author and date 24pt</a:t>
            </a:r>
          </a:p>
        </p:txBody>
      </p:sp>
      <p:sp>
        <p:nvSpPr>
          <p:cNvPr id="16" name="Text Placeholder 9"/>
          <p:cNvSpPr>
            <a:spLocks noGrp="1"/>
          </p:cNvSpPr>
          <p:nvPr>
            <p:ph type="body" sz="quarter" idx="13" hasCustomPrompt="1"/>
          </p:nvPr>
        </p:nvSpPr>
        <p:spPr>
          <a:xfrm>
            <a:off x="468313" y="1085118"/>
            <a:ext cx="8207375" cy="720000"/>
          </a:xfrm>
        </p:spPr>
        <p:txBody>
          <a:bodyPr>
            <a:normAutofit/>
          </a:bodyPr>
          <a:lstStyle>
            <a:lvl1pPr marL="0" indent="0">
              <a:buNone/>
              <a:defRPr sz="4000">
                <a:solidFill>
                  <a:schemeClr val="tx1"/>
                </a:solidFill>
              </a:defRPr>
            </a:lvl1pPr>
            <a:lvl5pPr marL="1828800" indent="0">
              <a:buNone/>
              <a:defRPr>
                <a:solidFill>
                  <a:schemeClr val="bg1"/>
                </a:solidFill>
              </a:defRPr>
            </a:lvl5pPr>
          </a:lstStyle>
          <a:p>
            <a:pPr lvl="0"/>
            <a:r>
              <a:rPr lang="en-US" dirty="0" smtClean="0"/>
              <a:t>Subheading Arial Regular 40pt</a:t>
            </a:r>
          </a:p>
        </p:txBody>
      </p:sp>
      <p:sp>
        <p:nvSpPr>
          <p:cNvPr id="17" name="Date Placeholder 3"/>
          <p:cNvSpPr>
            <a:spLocks noGrp="1"/>
          </p:cNvSpPr>
          <p:nvPr>
            <p:ph type="dt" sz="half" idx="2"/>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11/11/2019</a:t>
            </a:fld>
            <a:endParaRPr lang="en-US">
              <a:solidFill>
                <a:prstClr val="white"/>
              </a:solidFill>
            </a:endParaRPr>
          </a:p>
        </p:txBody>
      </p:sp>
      <p:sp>
        <p:nvSpPr>
          <p:cNvPr id="18" name="Footer Placeholder 4"/>
          <p:cNvSpPr>
            <a:spLocks noGrp="1"/>
          </p:cNvSpPr>
          <p:nvPr>
            <p:ph type="ftr" sz="quarter" idx="3"/>
          </p:nvPr>
        </p:nvSpPr>
        <p:spPr>
          <a:xfrm>
            <a:off x="1881403" y="4767263"/>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9" name="Slide Number Placeholder 5"/>
          <p:cNvSpPr>
            <a:spLocks noGrp="1"/>
          </p:cNvSpPr>
          <p:nvPr>
            <p:ph type="sldNum" sz="quarter" idx="4"/>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85238698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7" name="Text Placeholder 6"/>
          <p:cNvSpPr>
            <a:spLocks noGrp="1"/>
          </p:cNvSpPr>
          <p:nvPr>
            <p:ph type="body" sz="quarter" idx="13"/>
          </p:nvPr>
        </p:nvSpPr>
        <p:spPr>
          <a:xfrm>
            <a:off x="462757" y="1409413"/>
            <a:ext cx="8218487" cy="30182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Text Placeholder 10"/>
          <p:cNvSpPr>
            <a:spLocks noGrp="1"/>
          </p:cNvSpPr>
          <p:nvPr>
            <p:ph type="body" sz="quarter" idx="14" hasCustomPrompt="1"/>
          </p:nvPr>
        </p:nvSpPr>
        <p:spPr>
          <a:xfrm>
            <a:off x="462757" y="902000"/>
            <a:ext cx="8218487" cy="432000"/>
          </a:xfrm>
        </p:spPr>
        <p:txBody>
          <a:bodyPr/>
          <a:lstStyle>
            <a:lvl1pPr marL="0" indent="0">
              <a:buNone/>
              <a:defRPr b="1"/>
            </a:lvl1pPr>
          </a:lstStyle>
          <a:p>
            <a:pPr lvl="0"/>
            <a:r>
              <a:rPr lang="en-US" dirty="0" smtClean="0"/>
              <a:t>Subheading Arial Bold 20pt</a:t>
            </a:r>
            <a:endParaRPr lang="en-GB" dirty="0"/>
          </a:p>
        </p:txBody>
      </p:sp>
      <p:sp>
        <p:nvSpPr>
          <p:cNvPr id="12" name="Date Placeholder 3"/>
          <p:cNvSpPr>
            <a:spLocks noGrp="1"/>
          </p:cNvSpPr>
          <p:nvPr>
            <p:ph type="dt" sz="half" idx="2"/>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11/11/2019</a:t>
            </a:fld>
            <a:endParaRPr lang="en-US">
              <a:solidFill>
                <a:prstClr val="white"/>
              </a:solidFill>
            </a:endParaRPr>
          </a:p>
        </p:txBody>
      </p:sp>
      <p:sp>
        <p:nvSpPr>
          <p:cNvPr id="13" name="Footer Placeholder 4"/>
          <p:cNvSpPr>
            <a:spLocks noGrp="1"/>
          </p:cNvSpPr>
          <p:nvPr>
            <p:ph type="ftr" sz="quarter" idx="3"/>
          </p:nvPr>
        </p:nvSpPr>
        <p:spPr>
          <a:xfrm>
            <a:off x="1881403" y="4767263"/>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4" name="Slide Number Placeholder 5"/>
          <p:cNvSpPr>
            <a:spLocks noGrp="1"/>
          </p:cNvSpPr>
          <p:nvPr>
            <p:ph type="sldNum" sz="quarter" idx="4"/>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8852283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ther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6289"/>
            <a:ext cx="8229600" cy="2990706"/>
          </a:xfrm>
        </p:spPr>
        <p:txBody>
          <a:bodyPr/>
          <a:lstStyle>
            <a:lvl1pPr marL="0" indent="0">
              <a:buNone/>
              <a:defRPr/>
            </a:lvl1pPr>
          </a:lstStyle>
          <a:p>
            <a:pPr lvl="0"/>
            <a:r>
              <a:rPr lang="en-US" smtClean="0"/>
              <a:t>Click to edit Master text styles</a:t>
            </a:r>
          </a:p>
        </p:txBody>
      </p:sp>
      <p:sp>
        <p:nvSpPr>
          <p:cNvPr id="10" name="Date Placeholder 3"/>
          <p:cNvSpPr>
            <a:spLocks noGrp="1"/>
          </p:cNvSpPr>
          <p:nvPr>
            <p:ph type="dt" sz="half" idx="2"/>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11/11/2019</a:t>
            </a:fld>
            <a:endParaRPr lang="en-US">
              <a:solidFill>
                <a:prstClr val="white"/>
              </a:solidFill>
            </a:endParaRPr>
          </a:p>
        </p:txBody>
      </p:sp>
      <p:sp>
        <p:nvSpPr>
          <p:cNvPr id="11" name="Footer Placeholder 4"/>
          <p:cNvSpPr>
            <a:spLocks noGrp="1"/>
          </p:cNvSpPr>
          <p:nvPr>
            <p:ph type="ftr" sz="quarter" idx="3"/>
          </p:nvPr>
        </p:nvSpPr>
        <p:spPr>
          <a:xfrm>
            <a:off x="1881403" y="4767263"/>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2" name="Slide Number Placeholder 5"/>
          <p:cNvSpPr>
            <a:spLocks noGrp="1"/>
          </p:cNvSpPr>
          <p:nvPr>
            <p:ph type="sldNum" sz="quarter" idx="4"/>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
        <p:nvSpPr>
          <p:cNvPr id="13"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14" name="Text Placeholder 10"/>
          <p:cNvSpPr>
            <a:spLocks noGrp="1"/>
          </p:cNvSpPr>
          <p:nvPr>
            <p:ph type="body" sz="quarter" idx="14" hasCustomPrompt="1"/>
          </p:nvPr>
        </p:nvSpPr>
        <p:spPr>
          <a:xfrm>
            <a:off x="462757" y="902000"/>
            <a:ext cx="8218487" cy="432000"/>
          </a:xfrm>
        </p:spPr>
        <p:txBody>
          <a:bodyPr/>
          <a:lstStyle>
            <a:lvl1pPr marL="0" indent="0">
              <a:buNone/>
              <a:defRPr b="1"/>
            </a:lvl1pPr>
          </a:lstStyle>
          <a:p>
            <a:pPr lvl="0"/>
            <a:r>
              <a:rPr lang="en-US" dirty="0" smtClean="0"/>
              <a:t>Subheading Arial Bold 20pt</a:t>
            </a:r>
            <a:endParaRPr lang="en-GB" dirty="0"/>
          </a:p>
        </p:txBody>
      </p:sp>
    </p:spTree>
    <p:extLst>
      <p:ext uri="{BB962C8B-B14F-4D97-AF65-F5344CB8AC3E}">
        <p14:creationId xmlns:p14="http://schemas.microsoft.com/office/powerpoint/2010/main" val="109116361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45399"/>
            <a:ext cx="4038600" cy="2952000"/>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4" name="Content Placeholder 3"/>
          <p:cNvSpPr>
            <a:spLocks noGrp="1"/>
          </p:cNvSpPr>
          <p:nvPr>
            <p:ph sz="half" idx="2"/>
          </p:nvPr>
        </p:nvSpPr>
        <p:spPr>
          <a:xfrm>
            <a:off x="4648200" y="1445399"/>
            <a:ext cx="4038600" cy="2952000"/>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Date Placeholder 3"/>
          <p:cNvSpPr>
            <a:spLocks noGrp="1"/>
          </p:cNvSpPr>
          <p:nvPr>
            <p:ph type="dt" sz="half" idx="15"/>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11/11/2019</a:t>
            </a:fld>
            <a:endParaRPr lang="en-US">
              <a:solidFill>
                <a:prstClr val="white"/>
              </a:solidFill>
            </a:endParaRPr>
          </a:p>
        </p:txBody>
      </p:sp>
      <p:sp>
        <p:nvSpPr>
          <p:cNvPr id="11" name="Footer Placeholder 4"/>
          <p:cNvSpPr>
            <a:spLocks noGrp="1"/>
          </p:cNvSpPr>
          <p:nvPr>
            <p:ph type="ftr" sz="quarter" idx="3"/>
          </p:nvPr>
        </p:nvSpPr>
        <p:spPr>
          <a:xfrm>
            <a:off x="1881403" y="4767263"/>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2" name="Slide Number Placeholder 5"/>
          <p:cNvSpPr>
            <a:spLocks noGrp="1"/>
          </p:cNvSpPr>
          <p:nvPr>
            <p:ph type="sldNum" sz="quarter" idx="4"/>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
        <p:nvSpPr>
          <p:cNvPr id="13"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14" name="Text Placeholder 10"/>
          <p:cNvSpPr>
            <a:spLocks noGrp="1"/>
          </p:cNvSpPr>
          <p:nvPr>
            <p:ph type="body" sz="quarter" idx="14" hasCustomPrompt="1"/>
          </p:nvPr>
        </p:nvSpPr>
        <p:spPr>
          <a:xfrm>
            <a:off x="462757" y="902000"/>
            <a:ext cx="8218487" cy="432000"/>
          </a:xfrm>
        </p:spPr>
        <p:txBody>
          <a:bodyPr/>
          <a:lstStyle>
            <a:lvl1pPr marL="0" indent="0">
              <a:buNone/>
              <a:defRPr b="1"/>
            </a:lvl1pPr>
          </a:lstStyle>
          <a:p>
            <a:pPr lvl="0"/>
            <a:r>
              <a:rPr lang="en-US" dirty="0" smtClean="0"/>
              <a:t>Subheading Arial Bold 20pt</a:t>
            </a:r>
            <a:endParaRPr lang="en-GB" dirty="0"/>
          </a:p>
        </p:txBody>
      </p:sp>
    </p:spTree>
    <p:extLst>
      <p:ext uri="{BB962C8B-B14F-4D97-AF65-F5344CB8AC3E}">
        <p14:creationId xmlns:p14="http://schemas.microsoft.com/office/powerpoint/2010/main" val="53495525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430040"/>
            <a:ext cx="4040188" cy="3031958"/>
          </a:xfr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6" name="Content Placeholder 5"/>
          <p:cNvSpPr>
            <a:spLocks noGrp="1"/>
          </p:cNvSpPr>
          <p:nvPr>
            <p:ph sz="quarter" idx="4"/>
          </p:nvPr>
        </p:nvSpPr>
        <p:spPr>
          <a:xfrm>
            <a:off x="4645026" y="1430040"/>
            <a:ext cx="4041775" cy="3031958"/>
          </a:xfr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0" name="Date Placeholder 3"/>
          <p:cNvSpPr>
            <a:spLocks noGrp="1"/>
          </p:cNvSpPr>
          <p:nvPr>
            <p:ph type="dt" sz="half" idx="10"/>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11/11/2019</a:t>
            </a:fld>
            <a:endParaRPr lang="en-US">
              <a:solidFill>
                <a:prstClr val="white"/>
              </a:solidFill>
            </a:endParaRPr>
          </a:p>
        </p:txBody>
      </p:sp>
      <p:sp>
        <p:nvSpPr>
          <p:cNvPr id="11" name="Footer Placeholder 4"/>
          <p:cNvSpPr>
            <a:spLocks noGrp="1"/>
          </p:cNvSpPr>
          <p:nvPr>
            <p:ph type="ftr" sz="quarter" idx="11"/>
          </p:nvPr>
        </p:nvSpPr>
        <p:spPr>
          <a:xfrm>
            <a:off x="1881403" y="4767263"/>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2" name="Slide Number Placeholder 5"/>
          <p:cNvSpPr>
            <a:spLocks noGrp="1"/>
          </p:cNvSpPr>
          <p:nvPr>
            <p:ph type="sldNum" sz="quarter" idx="12"/>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
        <p:nvSpPr>
          <p:cNvPr id="16"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17" name="Text Placeholder 10"/>
          <p:cNvSpPr>
            <a:spLocks noGrp="1"/>
          </p:cNvSpPr>
          <p:nvPr>
            <p:ph type="body" sz="quarter" idx="14" hasCustomPrompt="1"/>
          </p:nvPr>
        </p:nvSpPr>
        <p:spPr>
          <a:xfrm>
            <a:off x="462757" y="902000"/>
            <a:ext cx="4034631" cy="432000"/>
          </a:xfrm>
        </p:spPr>
        <p:txBody>
          <a:bodyPr/>
          <a:lstStyle>
            <a:lvl1pPr marL="0" indent="0">
              <a:buNone/>
              <a:defRPr b="1"/>
            </a:lvl1pPr>
          </a:lstStyle>
          <a:p>
            <a:pPr lvl="0"/>
            <a:r>
              <a:rPr lang="en-US" dirty="0" smtClean="0"/>
              <a:t>Subheading Arial Bold 20pt</a:t>
            </a:r>
            <a:endParaRPr lang="en-GB" dirty="0"/>
          </a:p>
        </p:txBody>
      </p:sp>
      <p:sp>
        <p:nvSpPr>
          <p:cNvPr id="18" name="Text Placeholder 10"/>
          <p:cNvSpPr>
            <a:spLocks noGrp="1"/>
          </p:cNvSpPr>
          <p:nvPr>
            <p:ph type="body" sz="quarter" idx="15" hasCustomPrompt="1"/>
          </p:nvPr>
        </p:nvSpPr>
        <p:spPr>
          <a:xfrm>
            <a:off x="4645026" y="902000"/>
            <a:ext cx="4034631" cy="432000"/>
          </a:xfrm>
        </p:spPr>
        <p:txBody>
          <a:bodyPr/>
          <a:lstStyle>
            <a:lvl1pPr marL="0" indent="0">
              <a:buNone/>
              <a:defRPr b="1"/>
            </a:lvl1pPr>
          </a:lstStyle>
          <a:p>
            <a:pPr lvl="0"/>
            <a:r>
              <a:rPr lang="en-US" dirty="0" smtClean="0"/>
              <a:t>Subheading Arial Bold 20pt</a:t>
            </a:r>
            <a:endParaRPr lang="en-GB" dirty="0"/>
          </a:p>
        </p:txBody>
      </p:sp>
    </p:spTree>
    <p:extLst>
      <p:ext uri="{BB962C8B-B14F-4D97-AF65-F5344CB8AC3E}">
        <p14:creationId xmlns:p14="http://schemas.microsoft.com/office/powerpoint/2010/main" val="401678424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Date Placeholder 3"/>
          <p:cNvSpPr>
            <a:spLocks noGrp="1"/>
          </p:cNvSpPr>
          <p:nvPr>
            <p:ph type="dt" sz="half" idx="2"/>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11/11/2019</a:t>
            </a:fld>
            <a:endParaRPr lang="en-US">
              <a:solidFill>
                <a:prstClr val="white"/>
              </a:solidFill>
            </a:endParaRPr>
          </a:p>
        </p:txBody>
      </p:sp>
      <p:sp>
        <p:nvSpPr>
          <p:cNvPr id="7" name="Footer Placeholder 4"/>
          <p:cNvSpPr>
            <a:spLocks noGrp="1"/>
          </p:cNvSpPr>
          <p:nvPr>
            <p:ph type="ftr" sz="quarter" idx="3"/>
          </p:nvPr>
        </p:nvSpPr>
        <p:spPr>
          <a:xfrm>
            <a:off x="1881403" y="4767263"/>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8" name="Slide Number Placeholder 5"/>
          <p:cNvSpPr>
            <a:spLocks noGrp="1"/>
          </p:cNvSpPr>
          <p:nvPr>
            <p:ph type="sldNum" sz="quarter" idx="4"/>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
        <p:nvSpPr>
          <p:cNvPr id="9"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Tree>
    <p:extLst>
      <p:ext uri="{BB962C8B-B14F-4D97-AF65-F5344CB8AC3E}">
        <p14:creationId xmlns:p14="http://schemas.microsoft.com/office/powerpoint/2010/main" val="307814519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11/11/2019</a:t>
            </a:fld>
            <a:endParaRPr lang="en-US">
              <a:solidFill>
                <a:prstClr val="white"/>
              </a:solidFill>
            </a:endParaRPr>
          </a:p>
        </p:txBody>
      </p:sp>
      <p:sp>
        <p:nvSpPr>
          <p:cNvPr id="6" name="Footer Placeholder 4"/>
          <p:cNvSpPr>
            <a:spLocks noGrp="1"/>
          </p:cNvSpPr>
          <p:nvPr>
            <p:ph type="ftr" sz="quarter" idx="3"/>
          </p:nvPr>
        </p:nvSpPr>
        <p:spPr>
          <a:xfrm>
            <a:off x="1881403" y="4767263"/>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7" name="Slide Number Placeholder 5"/>
          <p:cNvSpPr>
            <a:spLocks noGrp="1"/>
          </p:cNvSpPr>
          <p:nvPr>
            <p:ph type="sldNum" sz="quarter" idx="4"/>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12966342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Dark">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68000" y="2052000"/>
            <a:ext cx="8208000" cy="1314450"/>
          </a:xfrm>
        </p:spPr>
        <p:txBody>
          <a:bodyPr>
            <a:normAutofit/>
          </a:bodyPr>
          <a:lstStyle>
            <a:lvl1pPr marL="0" indent="0" algn="l">
              <a:buNone/>
              <a:defRPr sz="2400">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Secondary information </a:t>
            </a:r>
          </a:p>
          <a:p>
            <a:r>
              <a:rPr lang="en-GB" dirty="0" smtClean="0"/>
              <a:t>including author and date 24pt</a:t>
            </a:r>
          </a:p>
        </p:txBody>
      </p:sp>
      <p:sp>
        <p:nvSpPr>
          <p:cNvPr id="11" name="Title 1"/>
          <p:cNvSpPr>
            <a:spLocks noGrp="1"/>
          </p:cNvSpPr>
          <p:nvPr>
            <p:ph type="ctrTitle" hasCustomPrompt="1"/>
          </p:nvPr>
        </p:nvSpPr>
        <p:spPr>
          <a:xfrm>
            <a:off x="468000" y="340201"/>
            <a:ext cx="8208000" cy="720000"/>
          </a:xfrm>
        </p:spPr>
        <p:txBody>
          <a:bodyPr>
            <a:normAutofit/>
          </a:bodyPr>
          <a:lstStyle>
            <a:lvl1pPr algn="l">
              <a:defRPr sz="4000" b="1">
                <a:solidFill>
                  <a:schemeClr val="bg1"/>
                </a:solidFill>
                <a:latin typeface="Arial" panose="020B0604020202020204" pitchFamily="34" charset="0"/>
                <a:cs typeface="Arial" panose="020B0604020202020204" pitchFamily="34" charset="0"/>
              </a:defRPr>
            </a:lvl1pPr>
          </a:lstStyle>
          <a:p>
            <a:r>
              <a:rPr lang="en-GB" dirty="0" smtClean="0"/>
              <a:t>Presentation Title Arial Bold 40pt </a:t>
            </a:r>
            <a:endParaRPr lang="en-US" dirty="0"/>
          </a:p>
        </p:txBody>
      </p:sp>
      <p:sp>
        <p:nvSpPr>
          <p:cNvPr id="12" name="Text Placeholder 9"/>
          <p:cNvSpPr>
            <a:spLocks noGrp="1"/>
          </p:cNvSpPr>
          <p:nvPr>
            <p:ph type="body" sz="quarter" idx="13" hasCustomPrompt="1"/>
          </p:nvPr>
        </p:nvSpPr>
        <p:spPr>
          <a:xfrm>
            <a:off x="468313" y="1085118"/>
            <a:ext cx="8207375" cy="720000"/>
          </a:xfrm>
        </p:spPr>
        <p:txBody>
          <a:bodyPr>
            <a:normAutofit/>
          </a:bodyPr>
          <a:lstStyle>
            <a:lvl1pPr marL="0" indent="0">
              <a:buNone/>
              <a:defRPr sz="4000">
                <a:solidFill>
                  <a:schemeClr val="bg1"/>
                </a:solidFill>
              </a:defRPr>
            </a:lvl1pPr>
            <a:lvl5pPr marL="1828800" indent="0">
              <a:buNone/>
              <a:defRPr>
                <a:solidFill>
                  <a:schemeClr val="bg1"/>
                </a:solidFill>
              </a:defRPr>
            </a:lvl5pPr>
          </a:lstStyle>
          <a:p>
            <a:pPr lvl="0"/>
            <a:r>
              <a:rPr lang="en-US" dirty="0" smtClean="0"/>
              <a:t>Subheading Arial Regular 40pt</a:t>
            </a:r>
          </a:p>
        </p:txBody>
      </p:sp>
      <p:sp>
        <p:nvSpPr>
          <p:cNvPr id="13" name="Date Placeholder 3"/>
          <p:cNvSpPr>
            <a:spLocks noGrp="1"/>
          </p:cNvSpPr>
          <p:nvPr>
            <p:ph type="dt" sz="half" idx="2"/>
          </p:nvPr>
        </p:nvSpPr>
        <p:spPr>
          <a:xfrm>
            <a:off x="468001" y="4767263"/>
            <a:ext cx="1234191" cy="273844"/>
          </a:xfrm>
          <a:prstGeom prst="rect">
            <a:avLst/>
          </a:prstGeom>
        </p:spPr>
        <p:txBody>
          <a:bodyPr anchor="ctr"/>
          <a:lstStyle>
            <a:lvl1pPr>
              <a:defRPr sz="1400">
                <a:solidFill>
                  <a:schemeClr val="bg1"/>
                </a:solidFill>
                <a:latin typeface="Arial" panose="020B0604020202020204" pitchFamily="34" charset="0"/>
                <a:cs typeface="Arial" panose="020B0604020202020204" pitchFamily="34" charset="0"/>
              </a:defRPr>
            </a:lvl1pPr>
          </a:lstStyle>
          <a:p>
            <a:fld id="{CD67FF92-D75F-C143-812D-4E924DB0D687}" type="datetimeFigureOut">
              <a:rPr lang="en-US" smtClean="0">
                <a:solidFill>
                  <a:prstClr val="white"/>
                </a:solidFill>
              </a:rPr>
              <a:pPr/>
              <a:t>11/11/2019</a:t>
            </a:fld>
            <a:endParaRPr lang="en-US">
              <a:solidFill>
                <a:prstClr val="white"/>
              </a:solidFill>
            </a:endParaRPr>
          </a:p>
        </p:txBody>
      </p:sp>
      <p:sp>
        <p:nvSpPr>
          <p:cNvPr id="14" name="Footer Placeholder 4"/>
          <p:cNvSpPr>
            <a:spLocks noGrp="1"/>
          </p:cNvSpPr>
          <p:nvPr>
            <p:ph type="ftr" sz="quarter" idx="3"/>
          </p:nvPr>
        </p:nvSpPr>
        <p:spPr>
          <a:xfrm>
            <a:off x="1881403" y="4767263"/>
            <a:ext cx="2895600" cy="273844"/>
          </a:xfrm>
          <a:prstGeom prst="rect">
            <a:avLst/>
          </a:prstGeom>
        </p:spPr>
        <p:txBody>
          <a:bodyPr anchor="ctr"/>
          <a:lstStyle>
            <a:lvl1pPr>
              <a:defRPr sz="1400">
                <a:solidFill>
                  <a:schemeClr val="bg1"/>
                </a:solidFill>
                <a:latin typeface="Arial" panose="020B0604020202020204" pitchFamily="34" charset="0"/>
                <a:cs typeface="Arial" panose="020B0604020202020204" pitchFamily="34" charset="0"/>
              </a:defRPr>
            </a:lvl1pPr>
          </a:lstStyle>
          <a:p>
            <a:endParaRPr lang="en-US" dirty="0">
              <a:solidFill>
                <a:prstClr val="white"/>
              </a:solidFill>
            </a:endParaRPr>
          </a:p>
        </p:txBody>
      </p:sp>
      <p:sp>
        <p:nvSpPr>
          <p:cNvPr id="15" name="Slide Number Placeholder 5"/>
          <p:cNvSpPr>
            <a:spLocks noGrp="1"/>
          </p:cNvSpPr>
          <p:nvPr>
            <p:ph type="sldNum" sz="quarter" idx="4"/>
          </p:nvPr>
        </p:nvSpPr>
        <p:spPr>
          <a:xfrm>
            <a:off x="4956215" y="4767263"/>
            <a:ext cx="1254406" cy="273844"/>
          </a:xfrm>
          <a:prstGeom prst="rect">
            <a:avLst/>
          </a:prstGeom>
        </p:spPr>
        <p:txBody>
          <a:bodyPr anchor="ctr"/>
          <a:lstStyle>
            <a:lvl1pPr>
              <a:defRPr sz="1400">
                <a:solidFill>
                  <a:schemeClr val="bg1"/>
                </a:solidFill>
                <a:latin typeface="Arial" panose="020B0604020202020204" pitchFamily="34" charset="0"/>
                <a:cs typeface="Arial" panose="020B0604020202020204" pitchFamily="34" charset="0"/>
              </a:defRPr>
            </a:lvl1pPr>
          </a:lstStyle>
          <a:p>
            <a:fld id="{B6478413-2A5F-0848-B810-DDC7A67AC2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1498109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6000"/>
            <a:ext cx="8229600" cy="648000"/>
          </a:xfrm>
        </p:spPr>
        <p:txBody>
          <a:bodyPr/>
          <a:lstStyle/>
          <a:p>
            <a:r>
              <a:rPr lang="en-US" dirty="0"/>
              <a:t>Header Arial Bold 40pt</a:t>
            </a:r>
            <a:endParaRPr lang="en-GB" dirty="0"/>
          </a:p>
        </p:txBody>
      </p:sp>
      <p:sp>
        <p:nvSpPr>
          <p:cNvPr id="7" name="Text Placeholder 6"/>
          <p:cNvSpPr>
            <a:spLocks noGrp="1"/>
          </p:cNvSpPr>
          <p:nvPr>
            <p:ph type="body" sz="quarter" idx="13"/>
          </p:nvPr>
        </p:nvSpPr>
        <p:spPr>
          <a:xfrm>
            <a:off x="462757" y="1409413"/>
            <a:ext cx="8218487" cy="3018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10"/>
          <p:cNvSpPr>
            <a:spLocks noGrp="1"/>
          </p:cNvSpPr>
          <p:nvPr>
            <p:ph type="body" sz="quarter" idx="14" hasCustomPrompt="1"/>
          </p:nvPr>
        </p:nvSpPr>
        <p:spPr>
          <a:xfrm>
            <a:off x="462757" y="902000"/>
            <a:ext cx="8218487" cy="432000"/>
          </a:xfrm>
        </p:spPr>
        <p:txBody>
          <a:bodyPr/>
          <a:lstStyle>
            <a:lvl1pPr marL="0" indent="0">
              <a:buNone/>
              <a:defRPr b="1"/>
            </a:lvl1pPr>
          </a:lstStyle>
          <a:p>
            <a:pPr lvl="0"/>
            <a:r>
              <a:rPr lang="en-US" dirty="0"/>
              <a:t>Subheading Arial Bold 20pt</a:t>
            </a:r>
            <a:endParaRPr lang="en-GB" dirty="0"/>
          </a:p>
        </p:txBody>
      </p:sp>
      <p:sp>
        <p:nvSpPr>
          <p:cNvPr id="12" name="Date Placeholder 3"/>
          <p:cNvSpPr>
            <a:spLocks noGrp="1"/>
          </p:cNvSpPr>
          <p:nvPr>
            <p:ph type="dt" sz="half" idx="2"/>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pPr/>
              <a:t>11/11/2019</a:t>
            </a:fld>
            <a:endParaRPr lang="en-US"/>
          </a:p>
        </p:txBody>
      </p:sp>
      <p:sp>
        <p:nvSpPr>
          <p:cNvPr id="13" name="Footer Placeholder 4"/>
          <p:cNvSpPr>
            <a:spLocks noGrp="1"/>
          </p:cNvSpPr>
          <p:nvPr>
            <p:ph type="ftr" sz="quarter" idx="3"/>
          </p:nvPr>
        </p:nvSpPr>
        <p:spPr>
          <a:xfrm>
            <a:off x="1881403" y="4767263"/>
            <a:ext cx="2895600" cy="273844"/>
          </a:xfrm>
          <a:prstGeom prst="rect">
            <a:avLst/>
          </a:prstGeom>
        </p:spPr>
        <p:txBody>
          <a:bodyPr/>
          <a:lstStyle>
            <a:lvl1pPr>
              <a:defRPr>
                <a:solidFill>
                  <a:schemeClr val="bg1"/>
                </a:solidFill>
              </a:defRPr>
            </a:lvl1pPr>
          </a:lstStyle>
          <a:p>
            <a:endParaRPr lang="en-US" dirty="0"/>
          </a:p>
        </p:txBody>
      </p:sp>
      <p:sp>
        <p:nvSpPr>
          <p:cNvPr id="14" name="Slide Number Placeholder 5"/>
          <p:cNvSpPr>
            <a:spLocks noGrp="1"/>
          </p:cNvSpPr>
          <p:nvPr>
            <p:ph type="sldNum" sz="quarter" idx="4"/>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pPr/>
              <a:t>‹#›</a:t>
            </a:fld>
            <a:endParaRPr lang="en-US"/>
          </a:p>
        </p:txBody>
      </p:sp>
    </p:spTree>
    <p:extLst>
      <p:ext uri="{BB962C8B-B14F-4D97-AF65-F5344CB8AC3E}">
        <p14:creationId xmlns:p14="http://schemas.microsoft.com/office/powerpoint/2010/main" val="37389618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Ligh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68000" y="340201"/>
            <a:ext cx="8208000" cy="720000"/>
          </a:xfrm>
        </p:spPr>
        <p:txBody>
          <a:bodyPr>
            <a:normAutofit/>
          </a:bodyPr>
          <a:lstStyle>
            <a:lvl1pPr algn="l">
              <a:defRPr sz="4000" b="1">
                <a:solidFill>
                  <a:schemeClr val="tx1"/>
                </a:solidFill>
                <a:latin typeface="Arial" panose="020B0604020202020204" pitchFamily="34" charset="0"/>
                <a:cs typeface="Arial" panose="020B0604020202020204" pitchFamily="34" charset="0"/>
              </a:defRPr>
            </a:lvl1pPr>
          </a:lstStyle>
          <a:p>
            <a:r>
              <a:rPr lang="en-GB" dirty="0" smtClean="0"/>
              <a:t>Presentation Title Arial Bold 40pt </a:t>
            </a:r>
            <a:endParaRPr lang="en-US" dirty="0"/>
          </a:p>
        </p:txBody>
      </p:sp>
      <p:sp>
        <p:nvSpPr>
          <p:cNvPr id="7" name="Subtitle 2"/>
          <p:cNvSpPr>
            <a:spLocks noGrp="1"/>
          </p:cNvSpPr>
          <p:nvPr>
            <p:ph type="subTitle" idx="1" hasCustomPrompt="1"/>
          </p:nvPr>
        </p:nvSpPr>
        <p:spPr>
          <a:xfrm>
            <a:off x="468000" y="2052000"/>
            <a:ext cx="8208000" cy="1314450"/>
          </a:xfrm>
        </p:spPr>
        <p:txBody>
          <a:bodyPr>
            <a:normAutofit/>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Secondary information </a:t>
            </a:r>
          </a:p>
          <a:p>
            <a:r>
              <a:rPr lang="en-GB" dirty="0" smtClean="0"/>
              <a:t>including author and date 24pt</a:t>
            </a:r>
          </a:p>
        </p:txBody>
      </p:sp>
      <p:sp>
        <p:nvSpPr>
          <p:cNvPr id="16" name="Text Placeholder 9"/>
          <p:cNvSpPr>
            <a:spLocks noGrp="1"/>
          </p:cNvSpPr>
          <p:nvPr>
            <p:ph type="body" sz="quarter" idx="13" hasCustomPrompt="1"/>
          </p:nvPr>
        </p:nvSpPr>
        <p:spPr>
          <a:xfrm>
            <a:off x="468313" y="1085118"/>
            <a:ext cx="8207375" cy="720000"/>
          </a:xfrm>
        </p:spPr>
        <p:txBody>
          <a:bodyPr>
            <a:normAutofit/>
          </a:bodyPr>
          <a:lstStyle>
            <a:lvl1pPr marL="0" indent="0">
              <a:buNone/>
              <a:defRPr sz="4000">
                <a:solidFill>
                  <a:schemeClr val="tx1"/>
                </a:solidFill>
              </a:defRPr>
            </a:lvl1pPr>
            <a:lvl5pPr marL="1828800" indent="0">
              <a:buNone/>
              <a:defRPr>
                <a:solidFill>
                  <a:schemeClr val="bg1"/>
                </a:solidFill>
              </a:defRPr>
            </a:lvl5pPr>
          </a:lstStyle>
          <a:p>
            <a:pPr lvl="0"/>
            <a:r>
              <a:rPr lang="en-US" dirty="0" smtClean="0"/>
              <a:t>Subheading Arial Regular 40pt</a:t>
            </a:r>
          </a:p>
        </p:txBody>
      </p:sp>
      <p:sp>
        <p:nvSpPr>
          <p:cNvPr id="17" name="Date Placeholder 3"/>
          <p:cNvSpPr>
            <a:spLocks noGrp="1"/>
          </p:cNvSpPr>
          <p:nvPr>
            <p:ph type="dt" sz="half" idx="2"/>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11/11/2019</a:t>
            </a:fld>
            <a:endParaRPr lang="en-US">
              <a:solidFill>
                <a:prstClr val="white"/>
              </a:solidFill>
            </a:endParaRPr>
          </a:p>
        </p:txBody>
      </p:sp>
      <p:sp>
        <p:nvSpPr>
          <p:cNvPr id="18" name="Footer Placeholder 4"/>
          <p:cNvSpPr>
            <a:spLocks noGrp="1"/>
          </p:cNvSpPr>
          <p:nvPr>
            <p:ph type="ftr" sz="quarter" idx="3"/>
          </p:nvPr>
        </p:nvSpPr>
        <p:spPr>
          <a:xfrm>
            <a:off x="1881403" y="4767263"/>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9" name="Slide Number Placeholder 5"/>
          <p:cNvSpPr>
            <a:spLocks noGrp="1"/>
          </p:cNvSpPr>
          <p:nvPr>
            <p:ph type="sldNum" sz="quarter" idx="4"/>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498958263"/>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7" name="Text Placeholder 6"/>
          <p:cNvSpPr>
            <a:spLocks noGrp="1"/>
          </p:cNvSpPr>
          <p:nvPr>
            <p:ph type="body" sz="quarter" idx="13"/>
          </p:nvPr>
        </p:nvSpPr>
        <p:spPr>
          <a:xfrm>
            <a:off x="462757" y="1409413"/>
            <a:ext cx="8218487" cy="30182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Text Placeholder 10"/>
          <p:cNvSpPr>
            <a:spLocks noGrp="1"/>
          </p:cNvSpPr>
          <p:nvPr>
            <p:ph type="body" sz="quarter" idx="14" hasCustomPrompt="1"/>
          </p:nvPr>
        </p:nvSpPr>
        <p:spPr>
          <a:xfrm>
            <a:off x="462757" y="902000"/>
            <a:ext cx="8218487" cy="432000"/>
          </a:xfrm>
        </p:spPr>
        <p:txBody>
          <a:bodyPr/>
          <a:lstStyle>
            <a:lvl1pPr marL="0" indent="0">
              <a:buNone/>
              <a:defRPr b="1"/>
            </a:lvl1pPr>
          </a:lstStyle>
          <a:p>
            <a:pPr lvl="0"/>
            <a:r>
              <a:rPr lang="en-US" dirty="0" smtClean="0"/>
              <a:t>Subheading Arial Bold 20pt</a:t>
            </a:r>
            <a:endParaRPr lang="en-GB" dirty="0"/>
          </a:p>
        </p:txBody>
      </p:sp>
      <p:sp>
        <p:nvSpPr>
          <p:cNvPr id="12" name="Date Placeholder 3"/>
          <p:cNvSpPr>
            <a:spLocks noGrp="1"/>
          </p:cNvSpPr>
          <p:nvPr>
            <p:ph type="dt" sz="half" idx="2"/>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11/11/2019</a:t>
            </a:fld>
            <a:endParaRPr lang="en-US">
              <a:solidFill>
                <a:prstClr val="white"/>
              </a:solidFill>
            </a:endParaRPr>
          </a:p>
        </p:txBody>
      </p:sp>
      <p:sp>
        <p:nvSpPr>
          <p:cNvPr id="13" name="Footer Placeholder 4"/>
          <p:cNvSpPr>
            <a:spLocks noGrp="1"/>
          </p:cNvSpPr>
          <p:nvPr>
            <p:ph type="ftr" sz="quarter" idx="3"/>
          </p:nvPr>
        </p:nvSpPr>
        <p:spPr>
          <a:xfrm>
            <a:off x="1881403" y="4767263"/>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4" name="Slide Number Placeholder 5"/>
          <p:cNvSpPr>
            <a:spLocks noGrp="1"/>
          </p:cNvSpPr>
          <p:nvPr>
            <p:ph type="sldNum" sz="quarter" idx="4"/>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0710231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ther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6289"/>
            <a:ext cx="8229600" cy="2990706"/>
          </a:xfrm>
        </p:spPr>
        <p:txBody>
          <a:bodyPr/>
          <a:lstStyle>
            <a:lvl1pPr marL="0" indent="0">
              <a:buNone/>
              <a:defRPr/>
            </a:lvl1pPr>
          </a:lstStyle>
          <a:p>
            <a:pPr lvl="0"/>
            <a:r>
              <a:rPr lang="en-US" smtClean="0"/>
              <a:t>Click to edit Master text styles</a:t>
            </a:r>
          </a:p>
        </p:txBody>
      </p:sp>
      <p:sp>
        <p:nvSpPr>
          <p:cNvPr id="10" name="Date Placeholder 3"/>
          <p:cNvSpPr>
            <a:spLocks noGrp="1"/>
          </p:cNvSpPr>
          <p:nvPr>
            <p:ph type="dt" sz="half" idx="2"/>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11/11/2019</a:t>
            </a:fld>
            <a:endParaRPr lang="en-US">
              <a:solidFill>
                <a:prstClr val="white"/>
              </a:solidFill>
            </a:endParaRPr>
          </a:p>
        </p:txBody>
      </p:sp>
      <p:sp>
        <p:nvSpPr>
          <p:cNvPr id="11" name="Footer Placeholder 4"/>
          <p:cNvSpPr>
            <a:spLocks noGrp="1"/>
          </p:cNvSpPr>
          <p:nvPr>
            <p:ph type="ftr" sz="quarter" idx="3"/>
          </p:nvPr>
        </p:nvSpPr>
        <p:spPr>
          <a:xfrm>
            <a:off x="1881403" y="4767263"/>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2" name="Slide Number Placeholder 5"/>
          <p:cNvSpPr>
            <a:spLocks noGrp="1"/>
          </p:cNvSpPr>
          <p:nvPr>
            <p:ph type="sldNum" sz="quarter" idx="4"/>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
        <p:nvSpPr>
          <p:cNvPr id="13"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14" name="Text Placeholder 10"/>
          <p:cNvSpPr>
            <a:spLocks noGrp="1"/>
          </p:cNvSpPr>
          <p:nvPr>
            <p:ph type="body" sz="quarter" idx="14" hasCustomPrompt="1"/>
          </p:nvPr>
        </p:nvSpPr>
        <p:spPr>
          <a:xfrm>
            <a:off x="462757" y="902000"/>
            <a:ext cx="8218487" cy="432000"/>
          </a:xfrm>
        </p:spPr>
        <p:txBody>
          <a:bodyPr/>
          <a:lstStyle>
            <a:lvl1pPr marL="0" indent="0">
              <a:buNone/>
              <a:defRPr b="1"/>
            </a:lvl1pPr>
          </a:lstStyle>
          <a:p>
            <a:pPr lvl="0"/>
            <a:r>
              <a:rPr lang="en-US" dirty="0" smtClean="0"/>
              <a:t>Subheading Arial Bold 20pt</a:t>
            </a:r>
            <a:endParaRPr lang="en-GB" dirty="0"/>
          </a:p>
        </p:txBody>
      </p:sp>
    </p:spTree>
    <p:extLst>
      <p:ext uri="{BB962C8B-B14F-4D97-AF65-F5344CB8AC3E}">
        <p14:creationId xmlns:p14="http://schemas.microsoft.com/office/powerpoint/2010/main" val="930476113"/>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45399"/>
            <a:ext cx="4038600" cy="2952000"/>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4" name="Content Placeholder 3"/>
          <p:cNvSpPr>
            <a:spLocks noGrp="1"/>
          </p:cNvSpPr>
          <p:nvPr>
            <p:ph sz="half" idx="2"/>
          </p:nvPr>
        </p:nvSpPr>
        <p:spPr>
          <a:xfrm>
            <a:off x="4648200" y="1445399"/>
            <a:ext cx="4038600" cy="2952000"/>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Date Placeholder 3"/>
          <p:cNvSpPr>
            <a:spLocks noGrp="1"/>
          </p:cNvSpPr>
          <p:nvPr>
            <p:ph type="dt" sz="half" idx="15"/>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11/11/2019</a:t>
            </a:fld>
            <a:endParaRPr lang="en-US">
              <a:solidFill>
                <a:prstClr val="white"/>
              </a:solidFill>
            </a:endParaRPr>
          </a:p>
        </p:txBody>
      </p:sp>
      <p:sp>
        <p:nvSpPr>
          <p:cNvPr id="11" name="Footer Placeholder 4"/>
          <p:cNvSpPr>
            <a:spLocks noGrp="1"/>
          </p:cNvSpPr>
          <p:nvPr>
            <p:ph type="ftr" sz="quarter" idx="3"/>
          </p:nvPr>
        </p:nvSpPr>
        <p:spPr>
          <a:xfrm>
            <a:off x="1881403" y="4767263"/>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2" name="Slide Number Placeholder 5"/>
          <p:cNvSpPr>
            <a:spLocks noGrp="1"/>
          </p:cNvSpPr>
          <p:nvPr>
            <p:ph type="sldNum" sz="quarter" idx="4"/>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
        <p:nvSpPr>
          <p:cNvPr id="13"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14" name="Text Placeholder 10"/>
          <p:cNvSpPr>
            <a:spLocks noGrp="1"/>
          </p:cNvSpPr>
          <p:nvPr>
            <p:ph type="body" sz="quarter" idx="14" hasCustomPrompt="1"/>
          </p:nvPr>
        </p:nvSpPr>
        <p:spPr>
          <a:xfrm>
            <a:off x="462757" y="902000"/>
            <a:ext cx="8218487" cy="432000"/>
          </a:xfrm>
        </p:spPr>
        <p:txBody>
          <a:bodyPr/>
          <a:lstStyle>
            <a:lvl1pPr marL="0" indent="0">
              <a:buNone/>
              <a:defRPr b="1"/>
            </a:lvl1pPr>
          </a:lstStyle>
          <a:p>
            <a:pPr lvl="0"/>
            <a:r>
              <a:rPr lang="en-US" dirty="0" smtClean="0"/>
              <a:t>Subheading Arial Bold 20pt</a:t>
            </a:r>
            <a:endParaRPr lang="en-GB" dirty="0"/>
          </a:p>
        </p:txBody>
      </p:sp>
    </p:spTree>
    <p:extLst>
      <p:ext uri="{BB962C8B-B14F-4D97-AF65-F5344CB8AC3E}">
        <p14:creationId xmlns:p14="http://schemas.microsoft.com/office/powerpoint/2010/main" val="1518879742"/>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430040"/>
            <a:ext cx="4040188" cy="3031958"/>
          </a:xfr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6" name="Content Placeholder 5"/>
          <p:cNvSpPr>
            <a:spLocks noGrp="1"/>
          </p:cNvSpPr>
          <p:nvPr>
            <p:ph sz="quarter" idx="4"/>
          </p:nvPr>
        </p:nvSpPr>
        <p:spPr>
          <a:xfrm>
            <a:off x="4645026" y="1430040"/>
            <a:ext cx="4041775" cy="3031958"/>
          </a:xfr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0" name="Date Placeholder 3"/>
          <p:cNvSpPr>
            <a:spLocks noGrp="1"/>
          </p:cNvSpPr>
          <p:nvPr>
            <p:ph type="dt" sz="half" idx="10"/>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11/11/2019</a:t>
            </a:fld>
            <a:endParaRPr lang="en-US">
              <a:solidFill>
                <a:prstClr val="white"/>
              </a:solidFill>
            </a:endParaRPr>
          </a:p>
        </p:txBody>
      </p:sp>
      <p:sp>
        <p:nvSpPr>
          <p:cNvPr id="11" name="Footer Placeholder 4"/>
          <p:cNvSpPr>
            <a:spLocks noGrp="1"/>
          </p:cNvSpPr>
          <p:nvPr>
            <p:ph type="ftr" sz="quarter" idx="11"/>
          </p:nvPr>
        </p:nvSpPr>
        <p:spPr>
          <a:xfrm>
            <a:off x="1881403" y="4767263"/>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2" name="Slide Number Placeholder 5"/>
          <p:cNvSpPr>
            <a:spLocks noGrp="1"/>
          </p:cNvSpPr>
          <p:nvPr>
            <p:ph type="sldNum" sz="quarter" idx="12"/>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
        <p:nvSpPr>
          <p:cNvPr id="16"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17" name="Text Placeholder 10"/>
          <p:cNvSpPr>
            <a:spLocks noGrp="1"/>
          </p:cNvSpPr>
          <p:nvPr>
            <p:ph type="body" sz="quarter" idx="14" hasCustomPrompt="1"/>
          </p:nvPr>
        </p:nvSpPr>
        <p:spPr>
          <a:xfrm>
            <a:off x="462757" y="902000"/>
            <a:ext cx="4034631" cy="432000"/>
          </a:xfrm>
        </p:spPr>
        <p:txBody>
          <a:bodyPr/>
          <a:lstStyle>
            <a:lvl1pPr marL="0" indent="0">
              <a:buNone/>
              <a:defRPr b="1"/>
            </a:lvl1pPr>
          </a:lstStyle>
          <a:p>
            <a:pPr lvl="0"/>
            <a:r>
              <a:rPr lang="en-US" dirty="0" smtClean="0"/>
              <a:t>Subheading Arial Bold 20pt</a:t>
            </a:r>
            <a:endParaRPr lang="en-GB" dirty="0"/>
          </a:p>
        </p:txBody>
      </p:sp>
      <p:sp>
        <p:nvSpPr>
          <p:cNvPr id="18" name="Text Placeholder 10"/>
          <p:cNvSpPr>
            <a:spLocks noGrp="1"/>
          </p:cNvSpPr>
          <p:nvPr>
            <p:ph type="body" sz="quarter" idx="15" hasCustomPrompt="1"/>
          </p:nvPr>
        </p:nvSpPr>
        <p:spPr>
          <a:xfrm>
            <a:off x="4645026" y="902000"/>
            <a:ext cx="4034631" cy="432000"/>
          </a:xfrm>
        </p:spPr>
        <p:txBody>
          <a:bodyPr/>
          <a:lstStyle>
            <a:lvl1pPr marL="0" indent="0">
              <a:buNone/>
              <a:defRPr b="1"/>
            </a:lvl1pPr>
          </a:lstStyle>
          <a:p>
            <a:pPr lvl="0"/>
            <a:r>
              <a:rPr lang="en-US" dirty="0" smtClean="0"/>
              <a:t>Subheading Arial Bold 20pt</a:t>
            </a:r>
            <a:endParaRPr lang="en-GB" dirty="0"/>
          </a:p>
        </p:txBody>
      </p:sp>
    </p:spTree>
    <p:extLst>
      <p:ext uri="{BB962C8B-B14F-4D97-AF65-F5344CB8AC3E}">
        <p14:creationId xmlns:p14="http://schemas.microsoft.com/office/powerpoint/2010/main" val="240785752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Date Placeholder 3"/>
          <p:cNvSpPr>
            <a:spLocks noGrp="1"/>
          </p:cNvSpPr>
          <p:nvPr>
            <p:ph type="dt" sz="half" idx="2"/>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11/11/2019</a:t>
            </a:fld>
            <a:endParaRPr lang="en-US">
              <a:solidFill>
                <a:prstClr val="white"/>
              </a:solidFill>
            </a:endParaRPr>
          </a:p>
        </p:txBody>
      </p:sp>
      <p:sp>
        <p:nvSpPr>
          <p:cNvPr id="7" name="Footer Placeholder 4"/>
          <p:cNvSpPr>
            <a:spLocks noGrp="1"/>
          </p:cNvSpPr>
          <p:nvPr>
            <p:ph type="ftr" sz="quarter" idx="3"/>
          </p:nvPr>
        </p:nvSpPr>
        <p:spPr>
          <a:xfrm>
            <a:off x="1881403" y="4767263"/>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8" name="Slide Number Placeholder 5"/>
          <p:cNvSpPr>
            <a:spLocks noGrp="1"/>
          </p:cNvSpPr>
          <p:nvPr>
            <p:ph type="sldNum" sz="quarter" idx="4"/>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
        <p:nvSpPr>
          <p:cNvPr id="9"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Tree>
    <p:extLst>
      <p:ext uri="{BB962C8B-B14F-4D97-AF65-F5344CB8AC3E}">
        <p14:creationId xmlns:p14="http://schemas.microsoft.com/office/powerpoint/2010/main" val="734586167"/>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11/11/2019</a:t>
            </a:fld>
            <a:endParaRPr lang="en-US">
              <a:solidFill>
                <a:prstClr val="white"/>
              </a:solidFill>
            </a:endParaRPr>
          </a:p>
        </p:txBody>
      </p:sp>
      <p:sp>
        <p:nvSpPr>
          <p:cNvPr id="6" name="Footer Placeholder 4"/>
          <p:cNvSpPr>
            <a:spLocks noGrp="1"/>
          </p:cNvSpPr>
          <p:nvPr>
            <p:ph type="ftr" sz="quarter" idx="3"/>
          </p:nvPr>
        </p:nvSpPr>
        <p:spPr>
          <a:xfrm>
            <a:off x="1881403" y="4767263"/>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7" name="Slide Number Placeholder 5"/>
          <p:cNvSpPr>
            <a:spLocks noGrp="1"/>
          </p:cNvSpPr>
          <p:nvPr>
            <p:ph type="sldNum" sz="quarter" idx="4"/>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8211241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ther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6289"/>
            <a:ext cx="8229600" cy="2990706"/>
          </a:xfrm>
        </p:spPr>
        <p:txBody>
          <a:bodyPr/>
          <a:lstStyle>
            <a:lvl1pPr marL="0" indent="0">
              <a:buNone/>
              <a:defRPr/>
            </a:lvl1pPr>
          </a:lstStyle>
          <a:p>
            <a:pPr lvl="0"/>
            <a:r>
              <a:rPr lang="en-US"/>
              <a:t>Click to edit Master text styles</a:t>
            </a:r>
          </a:p>
        </p:txBody>
      </p:sp>
      <p:sp>
        <p:nvSpPr>
          <p:cNvPr id="10" name="Date Placeholder 3"/>
          <p:cNvSpPr>
            <a:spLocks noGrp="1"/>
          </p:cNvSpPr>
          <p:nvPr>
            <p:ph type="dt" sz="half" idx="2"/>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pPr/>
              <a:t>11/11/2019</a:t>
            </a:fld>
            <a:endParaRPr lang="en-US"/>
          </a:p>
        </p:txBody>
      </p:sp>
      <p:sp>
        <p:nvSpPr>
          <p:cNvPr id="11" name="Footer Placeholder 4"/>
          <p:cNvSpPr>
            <a:spLocks noGrp="1"/>
          </p:cNvSpPr>
          <p:nvPr>
            <p:ph type="ftr" sz="quarter" idx="3"/>
          </p:nvPr>
        </p:nvSpPr>
        <p:spPr>
          <a:xfrm>
            <a:off x="1881403" y="4767263"/>
            <a:ext cx="2895600" cy="273844"/>
          </a:xfrm>
          <a:prstGeom prst="rect">
            <a:avLst/>
          </a:prstGeom>
        </p:spPr>
        <p:txBody>
          <a:bodyPr/>
          <a:lstStyle>
            <a:lvl1pPr>
              <a:defRPr>
                <a:solidFill>
                  <a:schemeClr val="bg1"/>
                </a:solidFill>
              </a:defRPr>
            </a:lvl1pPr>
          </a:lstStyle>
          <a:p>
            <a:endParaRPr lang="en-US" dirty="0"/>
          </a:p>
        </p:txBody>
      </p:sp>
      <p:sp>
        <p:nvSpPr>
          <p:cNvPr id="12" name="Slide Number Placeholder 5"/>
          <p:cNvSpPr>
            <a:spLocks noGrp="1"/>
          </p:cNvSpPr>
          <p:nvPr>
            <p:ph type="sldNum" sz="quarter" idx="4"/>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pPr/>
              <a:t>‹#›</a:t>
            </a:fld>
            <a:endParaRPr lang="en-US"/>
          </a:p>
        </p:txBody>
      </p:sp>
      <p:sp>
        <p:nvSpPr>
          <p:cNvPr id="13" name="Title 1"/>
          <p:cNvSpPr>
            <a:spLocks noGrp="1"/>
          </p:cNvSpPr>
          <p:nvPr>
            <p:ph type="title" hasCustomPrompt="1"/>
          </p:nvPr>
        </p:nvSpPr>
        <p:spPr>
          <a:xfrm>
            <a:off x="457200" y="216000"/>
            <a:ext cx="8229600" cy="648000"/>
          </a:xfrm>
        </p:spPr>
        <p:txBody>
          <a:bodyPr/>
          <a:lstStyle/>
          <a:p>
            <a:r>
              <a:rPr lang="en-US" dirty="0"/>
              <a:t>Header Arial Bold 40pt</a:t>
            </a:r>
            <a:endParaRPr lang="en-GB" dirty="0"/>
          </a:p>
        </p:txBody>
      </p:sp>
      <p:sp>
        <p:nvSpPr>
          <p:cNvPr id="14" name="Text Placeholder 10"/>
          <p:cNvSpPr>
            <a:spLocks noGrp="1"/>
          </p:cNvSpPr>
          <p:nvPr>
            <p:ph type="body" sz="quarter" idx="14" hasCustomPrompt="1"/>
          </p:nvPr>
        </p:nvSpPr>
        <p:spPr>
          <a:xfrm>
            <a:off x="462757" y="902000"/>
            <a:ext cx="8218487" cy="432000"/>
          </a:xfrm>
        </p:spPr>
        <p:txBody>
          <a:bodyPr/>
          <a:lstStyle>
            <a:lvl1pPr marL="0" indent="0">
              <a:buNone/>
              <a:defRPr b="1"/>
            </a:lvl1pPr>
          </a:lstStyle>
          <a:p>
            <a:pPr lvl="0"/>
            <a:r>
              <a:rPr lang="en-US" dirty="0"/>
              <a:t>Subheading Arial Bold 20pt</a:t>
            </a:r>
            <a:endParaRPr lang="en-GB" dirty="0"/>
          </a:p>
        </p:txBody>
      </p:sp>
    </p:spTree>
    <p:extLst>
      <p:ext uri="{BB962C8B-B14F-4D97-AF65-F5344CB8AC3E}">
        <p14:creationId xmlns:p14="http://schemas.microsoft.com/office/powerpoint/2010/main" val="539176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45399"/>
            <a:ext cx="4038600" cy="2952000"/>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4" name="Content Placeholder 3"/>
          <p:cNvSpPr>
            <a:spLocks noGrp="1"/>
          </p:cNvSpPr>
          <p:nvPr>
            <p:ph sz="half" idx="2"/>
          </p:nvPr>
        </p:nvSpPr>
        <p:spPr>
          <a:xfrm>
            <a:off x="4648200" y="1445399"/>
            <a:ext cx="4038600" cy="2952000"/>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0" name="Date Placeholder 3"/>
          <p:cNvSpPr>
            <a:spLocks noGrp="1"/>
          </p:cNvSpPr>
          <p:nvPr>
            <p:ph type="dt" sz="half" idx="15"/>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pPr/>
              <a:t>11/11/2019</a:t>
            </a:fld>
            <a:endParaRPr lang="en-US"/>
          </a:p>
        </p:txBody>
      </p:sp>
      <p:sp>
        <p:nvSpPr>
          <p:cNvPr id="11" name="Footer Placeholder 4"/>
          <p:cNvSpPr>
            <a:spLocks noGrp="1"/>
          </p:cNvSpPr>
          <p:nvPr>
            <p:ph type="ftr" sz="quarter" idx="3"/>
          </p:nvPr>
        </p:nvSpPr>
        <p:spPr>
          <a:xfrm>
            <a:off x="1881403" y="4767263"/>
            <a:ext cx="2895600" cy="273844"/>
          </a:xfrm>
          <a:prstGeom prst="rect">
            <a:avLst/>
          </a:prstGeom>
        </p:spPr>
        <p:txBody>
          <a:bodyPr/>
          <a:lstStyle>
            <a:lvl1pPr>
              <a:defRPr>
                <a:solidFill>
                  <a:schemeClr val="bg1"/>
                </a:solidFill>
              </a:defRPr>
            </a:lvl1pPr>
          </a:lstStyle>
          <a:p>
            <a:endParaRPr lang="en-US" dirty="0"/>
          </a:p>
        </p:txBody>
      </p:sp>
      <p:sp>
        <p:nvSpPr>
          <p:cNvPr id="12" name="Slide Number Placeholder 5"/>
          <p:cNvSpPr>
            <a:spLocks noGrp="1"/>
          </p:cNvSpPr>
          <p:nvPr>
            <p:ph type="sldNum" sz="quarter" idx="4"/>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pPr/>
              <a:t>‹#›</a:t>
            </a:fld>
            <a:endParaRPr lang="en-US"/>
          </a:p>
        </p:txBody>
      </p:sp>
      <p:sp>
        <p:nvSpPr>
          <p:cNvPr id="13" name="Title 1"/>
          <p:cNvSpPr>
            <a:spLocks noGrp="1"/>
          </p:cNvSpPr>
          <p:nvPr>
            <p:ph type="title" hasCustomPrompt="1"/>
          </p:nvPr>
        </p:nvSpPr>
        <p:spPr>
          <a:xfrm>
            <a:off x="457200" y="216000"/>
            <a:ext cx="8229600" cy="648000"/>
          </a:xfrm>
        </p:spPr>
        <p:txBody>
          <a:bodyPr/>
          <a:lstStyle/>
          <a:p>
            <a:r>
              <a:rPr lang="en-US" dirty="0"/>
              <a:t>Header Arial Bold 40pt</a:t>
            </a:r>
            <a:endParaRPr lang="en-GB" dirty="0"/>
          </a:p>
        </p:txBody>
      </p:sp>
      <p:sp>
        <p:nvSpPr>
          <p:cNvPr id="14" name="Text Placeholder 10"/>
          <p:cNvSpPr>
            <a:spLocks noGrp="1"/>
          </p:cNvSpPr>
          <p:nvPr>
            <p:ph type="body" sz="quarter" idx="14" hasCustomPrompt="1"/>
          </p:nvPr>
        </p:nvSpPr>
        <p:spPr>
          <a:xfrm>
            <a:off x="462757" y="902000"/>
            <a:ext cx="8218487" cy="432000"/>
          </a:xfrm>
        </p:spPr>
        <p:txBody>
          <a:bodyPr/>
          <a:lstStyle>
            <a:lvl1pPr marL="0" indent="0">
              <a:buNone/>
              <a:defRPr b="1"/>
            </a:lvl1pPr>
          </a:lstStyle>
          <a:p>
            <a:pPr lvl="0"/>
            <a:r>
              <a:rPr lang="en-US" dirty="0"/>
              <a:t>Subheading Arial Bold 20pt</a:t>
            </a:r>
            <a:endParaRPr lang="en-GB" dirty="0"/>
          </a:p>
        </p:txBody>
      </p:sp>
    </p:spTree>
    <p:extLst>
      <p:ext uri="{BB962C8B-B14F-4D97-AF65-F5344CB8AC3E}">
        <p14:creationId xmlns:p14="http://schemas.microsoft.com/office/powerpoint/2010/main" val="214423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430040"/>
            <a:ext cx="4040188" cy="3031958"/>
          </a:xfr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6" name="Content Placeholder 5"/>
          <p:cNvSpPr>
            <a:spLocks noGrp="1"/>
          </p:cNvSpPr>
          <p:nvPr>
            <p:ph sz="quarter" idx="4"/>
          </p:nvPr>
        </p:nvSpPr>
        <p:spPr>
          <a:xfrm>
            <a:off x="4645026" y="1430040"/>
            <a:ext cx="4041775" cy="3031958"/>
          </a:xfr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0" name="Date Placeholder 3"/>
          <p:cNvSpPr>
            <a:spLocks noGrp="1"/>
          </p:cNvSpPr>
          <p:nvPr>
            <p:ph type="dt" sz="half" idx="10"/>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pPr/>
              <a:t>11/11/2019</a:t>
            </a:fld>
            <a:endParaRPr lang="en-US"/>
          </a:p>
        </p:txBody>
      </p:sp>
      <p:sp>
        <p:nvSpPr>
          <p:cNvPr id="11" name="Footer Placeholder 4"/>
          <p:cNvSpPr>
            <a:spLocks noGrp="1"/>
          </p:cNvSpPr>
          <p:nvPr>
            <p:ph type="ftr" sz="quarter" idx="11"/>
          </p:nvPr>
        </p:nvSpPr>
        <p:spPr>
          <a:xfrm>
            <a:off x="1881403" y="4767263"/>
            <a:ext cx="2895600" cy="273844"/>
          </a:xfrm>
          <a:prstGeom prst="rect">
            <a:avLst/>
          </a:prstGeom>
        </p:spPr>
        <p:txBody>
          <a:bodyPr/>
          <a:lstStyle>
            <a:lvl1pPr>
              <a:defRPr>
                <a:solidFill>
                  <a:schemeClr val="bg1"/>
                </a:solidFill>
              </a:defRPr>
            </a:lvl1pPr>
          </a:lstStyle>
          <a:p>
            <a:endParaRPr lang="en-US" dirty="0"/>
          </a:p>
        </p:txBody>
      </p:sp>
      <p:sp>
        <p:nvSpPr>
          <p:cNvPr id="12" name="Slide Number Placeholder 5"/>
          <p:cNvSpPr>
            <a:spLocks noGrp="1"/>
          </p:cNvSpPr>
          <p:nvPr>
            <p:ph type="sldNum" sz="quarter" idx="12"/>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pPr/>
              <a:t>‹#›</a:t>
            </a:fld>
            <a:endParaRPr lang="en-US"/>
          </a:p>
        </p:txBody>
      </p:sp>
      <p:sp>
        <p:nvSpPr>
          <p:cNvPr id="16" name="Title 1"/>
          <p:cNvSpPr>
            <a:spLocks noGrp="1"/>
          </p:cNvSpPr>
          <p:nvPr>
            <p:ph type="title" hasCustomPrompt="1"/>
          </p:nvPr>
        </p:nvSpPr>
        <p:spPr>
          <a:xfrm>
            <a:off x="457200" y="216000"/>
            <a:ext cx="8229600" cy="648000"/>
          </a:xfrm>
        </p:spPr>
        <p:txBody>
          <a:bodyPr/>
          <a:lstStyle/>
          <a:p>
            <a:r>
              <a:rPr lang="en-US" dirty="0"/>
              <a:t>Header Arial Bold 40pt</a:t>
            </a:r>
            <a:endParaRPr lang="en-GB" dirty="0"/>
          </a:p>
        </p:txBody>
      </p:sp>
      <p:sp>
        <p:nvSpPr>
          <p:cNvPr id="17" name="Text Placeholder 10"/>
          <p:cNvSpPr>
            <a:spLocks noGrp="1"/>
          </p:cNvSpPr>
          <p:nvPr>
            <p:ph type="body" sz="quarter" idx="14" hasCustomPrompt="1"/>
          </p:nvPr>
        </p:nvSpPr>
        <p:spPr>
          <a:xfrm>
            <a:off x="462757" y="902000"/>
            <a:ext cx="4034631" cy="432000"/>
          </a:xfrm>
        </p:spPr>
        <p:txBody>
          <a:bodyPr/>
          <a:lstStyle>
            <a:lvl1pPr marL="0" indent="0">
              <a:buNone/>
              <a:defRPr b="1"/>
            </a:lvl1pPr>
          </a:lstStyle>
          <a:p>
            <a:pPr lvl="0"/>
            <a:r>
              <a:rPr lang="en-US" dirty="0"/>
              <a:t>Subheading Arial Bold 20pt</a:t>
            </a:r>
            <a:endParaRPr lang="en-GB" dirty="0"/>
          </a:p>
        </p:txBody>
      </p:sp>
      <p:sp>
        <p:nvSpPr>
          <p:cNvPr id="18" name="Text Placeholder 10"/>
          <p:cNvSpPr>
            <a:spLocks noGrp="1"/>
          </p:cNvSpPr>
          <p:nvPr>
            <p:ph type="body" sz="quarter" idx="15" hasCustomPrompt="1"/>
          </p:nvPr>
        </p:nvSpPr>
        <p:spPr>
          <a:xfrm>
            <a:off x="4645026" y="902000"/>
            <a:ext cx="4034631" cy="432000"/>
          </a:xfrm>
        </p:spPr>
        <p:txBody>
          <a:bodyPr/>
          <a:lstStyle>
            <a:lvl1pPr marL="0" indent="0">
              <a:buNone/>
              <a:defRPr b="1"/>
            </a:lvl1pPr>
          </a:lstStyle>
          <a:p>
            <a:pPr lvl="0"/>
            <a:r>
              <a:rPr lang="en-US" dirty="0"/>
              <a:t>Subheading Arial Bold 20pt</a:t>
            </a:r>
            <a:endParaRPr lang="en-GB" dirty="0"/>
          </a:p>
        </p:txBody>
      </p:sp>
    </p:spTree>
    <p:extLst>
      <p:ext uri="{BB962C8B-B14F-4D97-AF65-F5344CB8AC3E}">
        <p14:creationId xmlns:p14="http://schemas.microsoft.com/office/powerpoint/2010/main" val="3123926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Date Placeholder 3"/>
          <p:cNvSpPr>
            <a:spLocks noGrp="1"/>
          </p:cNvSpPr>
          <p:nvPr>
            <p:ph type="dt" sz="half" idx="2"/>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pPr/>
              <a:t>11/11/2019</a:t>
            </a:fld>
            <a:endParaRPr lang="en-US"/>
          </a:p>
        </p:txBody>
      </p:sp>
      <p:sp>
        <p:nvSpPr>
          <p:cNvPr id="7" name="Footer Placeholder 4"/>
          <p:cNvSpPr>
            <a:spLocks noGrp="1"/>
          </p:cNvSpPr>
          <p:nvPr>
            <p:ph type="ftr" sz="quarter" idx="3"/>
          </p:nvPr>
        </p:nvSpPr>
        <p:spPr>
          <a:xfrm>
            <a:off x="1881403" y="4767263"/>
            <a:ext cx="2895600" cy="273844"/>
          </a:xfrm>
          <a:prstGeom prst="rect">
            <a:avLst/>
          </a:prstGeom>
        </p:spPr>
        <p:txBody>
          <a:bodyPr/>
          <a:lstStyle>
            <a:lvl1pPr>
              <a:defRPr>
                <a:solidFill>
                  <a:schemeClr val="bg1"/>
                </a:solidFill>
              </a:defRPr>
            </a:lvl1pPr>
          </a:lstStyle>
          <a:p>
            <a:endParaRPr lang="en-US" dirty="0"/>
          </a:p>
        </p:txBody>
      </p:sp>
      <p:sp>
        <p:nvSpPr>
          <p:cNvPr id="8" name="Slide Number Placeholder 5"/>
          <p:cNvSpPr>
            <a:spLocks noGrp="1"/>
          </p:cNvSpPr>
          <p:nvPr>
            <p:ph type="sldNum" sz="quarter" idx="4"/>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pPr/>
              <a:t>‹#›</a:t>
            </a:fld>
            <a:endParaRPr lang="en-US"/>
          </a:p>
        </p:txBody>
      </p:sp>
      <p:sp>
        <p:nvSpPr>
          <p:cNvPr id="9" name="Title 1"/>
          <p:cNvSpPr>
            <a:spLocks noGrp="1"/>
          </p:cNvSpPr>
          <p:nvPr>
            <p:ph type="title" hasCustomPrompt="1"/>
          </p:nvPr>
        </p:nvSpPr>
        <p:spPr>
          <a:xfrm>
            <a:off x="457200" y="216000"/>
            <a:ext cx="8229600" cy="648000"/>
          </a:xfrm>
        </p:spPr>
        <p:txBody>
          <a:bodyPr/>
          <a:lstStyle/>
          <a:p>
            <a:r>
              <a:rPr lang="en-US" dirty="0"/>
              <a:t>Header Arial Bold 40pt</a:t>
            </a:r>
            <a:endParaRPr lang="en-GB" dirty="0"/>
          </a:p>
        </p:txBody>
      </p:sp>
    </p:spTree>
    <p:extLst>
      <p:ext uri="{BB962C8B-B14F-4D97-AF65-F5344CB8AC3E}">
        <p14:creationId xmlns:p14="http://schemas.microsoft.com/office/powerpoint/2010/main" val="2605155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pPr/>
              <a:t>11/11/2019</a:t>
            </a:fld>
            <a:endParaRPr lang="en-US"/>
          </a:p>
        </p:txBody>
      </p:sp>
      <p:sp>
        <p:nvSpPr>
          <p:cNvPr id="6" name="Footer Placeholder 4"/>
          <p:cNvSpPr>
            <a:spLocks noGrp="1"/>
          </p:cNvSpPr>
          <p:nvPr>
            <p:ph type="ftr" sz="quarter" idx="3"/>
          </p:nvPr>
        </p:nvSpPr>
        <p:spPr>
          <a:xfrm>
            <a:off x="1881403" y="4767263"/>
            <a:ext cx="2895600" cy="273844"/>
          </a:xfrm>
          <a:prstGeom prst="rect">
            <a:avLst/>
          </a:prstGeom>
        </p:spPr>
        <p:txBody>
          <a:bodyPr/>
          <a:lstStyle>
            <a:lvl1pPr>
              <a:defRPr>
                <a:solidFill>
                  <a:schemeClr val="bg1"/>
                </a:solidFill>
              </a:defRPr>
            </a:lvl1pPr>
          </a:lstStyle>
          <a:p>
            <a:endParaRPr lang="en-US" dirty="0"/>
          </a:p>
        </p:txBody>
      </p:sp>
      <p:sp>
        <p:nvSpPr>
          <p:cNvPr id="7" name="Slide Number Placeholder 5"/>
          <p:cNvSpPr>
            <a:spLocks noGrp="1"/>
          </p:cNvSpPr>
          <p:nvPr>
            <p:ph type="sldNum" sz="quarter" idx="4"/>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pPr/>
              <a:t>‹#›</a:t>
            </a:fld>
            <a:endParaRPr lang="en-US"/>
          </a:p>
        </p:txBody>
      </p:sp>
    </p:spTree>
    <p:extLst>
      <p:ext uri="{BB962C8B-B14F-4D97-AF65-F5344CB8AC3E}">
        <p14:creationId xmlns:p14="http://schemas.microsoft.com/office/powerpoint/2010/main" val="3125650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endParaRPr lang="en-GB"/>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8F4E874-36CE-44E9-8B85-1D1E0D7CE8A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9642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3.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2.png"/><Relationship Id="rId5" Type="http://schemas.openxmlformats.org/officeDocument/2006/relationships/slideLayout" Target="../slideLayouts/slideLayout25.xml"/><Relationship Id="rId10" Type="http://schemas.openxmlformats.org/officeDocument/2006/relationships/image" Target="../media/image1.emf"/><Relationship Id="rId4" Type="http://schemas.openxmlformats.org/officeDocument/2006/relationships/slideLayout" Target="../slideLayouts/slideLayout24.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image" Target="../media/image3.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image" Target="../media/image2.png"/><Relationship Id="rId5" Type="http://schemas.openxmlformats.org/officeDocument/2006/relationships/slideLayout" Target="../slideLayouts/slideLayout33.xml"/><Relationship Id="rId10" Type="http://schemas.openxmlformats.org/officeDocument/2006/relationships/image" Target="../media/image1.emf"/><Relationship Id="rId4" Type="http://schemas.openxmlformats.org/officeDocument/2006/relationships/slideLayout" Target="../slideLayouts/slideLayout32.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4410760"/>
            <a:ext cx="9144000" cy="732740"/>
          </a:xfrm>
          <a:prstGeom prst="rect">
            <a:avLst/>
          </a:prstGeom>
          <a:solidFill>
            <a:srgbClr val="0A3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54A4"/>
              </a:solidFill>
            </a:endParaRPr>
          </a:p>
        </p:txBody>
      </p:sp>
      <p:sp>
        <p:nvSpPr>
          <p:cNvPr id="2" name="Title Placeholder 1"/>
          <p:cNvSpPr>
            <a:spLocks noGrp="1"/>
          </p:cNvSpPr>
          <p:nvPr>
            <p:ph type="title"/>
          </p:nvPr>
        </p:nvSpPr>
        <p:spPr>
          <a:xfrm>
            <a:off x="457200" y="205979"/>
            <a:ext cx="8229600" cy="540000"/>
          </a:xfrm>
          <a:prstGeom prst="rect">
            <a:avLst/>
          </a:prstGeom>
        </p:spPr>
        <p:txBody>
          <a:bodyPr vert="horz" lIns="91440" tIns="45720" rIns="91440" bIns="45720" rtlCol="0" anchor="ctr">
            <a:normAutofit/>
          </a:bodyPr>
          <a:lstStyle/>
          <a:p>
            <a:r>
              <a:rPr lang="en-US" dirty="0"/>
              <a:t>Header Arial Bold 40pt </a:t>
            </a:r>
          </a:p>
        </p:txBody>
      </p:sp>
      <p:sp>
        <p:nvSpPr>
          <p:cNvPr id="3" name="Text Placeholder 2"/>
          <p:cNvSpPr>
            <a:spLocks noGrp="1"/>
          </p:cNvSpPr>
          <p:nvPr>
            <p:ph type="body" idx="1"/>
          </p:nvPr>
        </p:nvSpPr>
        <p:spPr>
          <a:xfrm>
            <a:off x="457200" y="1200151"/>
            <a:ext cx="8229600" cy="2953106"/>
          </a:xfrm>
          <a:prstGeom prst="rect">
            <a:avLst/>
          </a:prstGeom>
        </p:spPr>
        <p:txBody>
          <a:bodyPr vert="horz" lIns="91440" tIns="45720" rIns="91440" bIns="45720" rtlCol="0">
            <a:normAutofit/>
          </a:bodyPr>
          <a:lstStyle/>
          <a:p>
            <a:pPr lvl="0"/>
            <a:r>
              <a:rPr lang="en-GB" dirty="0"/>
              <a:t>Line copy Arial Regular 20pt.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p:nvPicPr>
        <p:blipFill>
          <a:blip r:embed="rId10"/>
          <a:stretch>
            <a:fillRect/>
          </a:stretch>
        </p:blipFill>
        <p:spPr>
          <a:xfrm>
            <a:off x="457200" y="4539180"/>
            <a:ext cx="1842911" cy="473180"/>
          </a:xfrm>
          <a:prstGeom prst="rect">
            <a:avLst/>
          </a:prstGeom>
        </p:spPr>
      </p:pic>
      <p:pic>
        <p:nvPicPr>
          <p:cNvPr id="20" name="Picture 19" descr="GCC.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49779" y="4494781"/>
            <a:ext cx="337021" cy="568723"/>
          </a:xfrm>
          <a:prstGeom prst="rect">
            <a:avLst/>
          </a:prstGeom>
        </p:spPr>
      </p:pic>
      <p:pic>
        <p:nvPicPr>
          <p:cNvPr id="25" name="Picture 24" descr="Icons.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47386" y="4532315"/>
            <a:ext cx="2374861" cy="513063"/>
          </a:xfrm>
          <a:prstGeom prst="rect">
            <a:avLst/>
          </a:prstGeom>
        </p:spPr>
      </p:pic>
    </p:spTree>
    <p:extLst>
      <p:ext uri="{BB962C8B-B14F-4D97-AF65-F5344CB8AC3E}">
        <p14:creationId xmlns:p14="http://schemas.microsoft.com/office/powerpoint/2010/main" val="282144161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0" r:id="rId4"/>
    <p:sldLayoutId id="2147483652" r:id="rId5"/>
    <p:sldLayoutId id="2147483653" r:id="rId6"/>
    <p:sldLayoutId id="2147483654" r:id="rId7"/>
    <p:sldLayoutId id="2147483655" r:id="rId8"/>
  </p:sldLayoutIdLst>
  <p:txStyles>
    <p:titleStyle>
      <a:lvl1pPr algn="l" defTabSz="457200" rtl="0" eaLnBrk="1" latinLnBrk="0" hangingPunct="1">
        <a:spcBef>
          <a:spcPct val="0"/>
        </a:spcBef>
        <a:buNone/>
        <a:defRPr sz="4000" b="1"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2000" b="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5978"/>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4683919"/>
            <a:ext cx="2133600" cy="3571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defTabSz="914400"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4683919"/>
            <a:ext cx="2895600" cy="3571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defTabSz="914400"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4683919"/>
            <a:ext cx="2133600" cy="3571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defTabSz="914400" fontAlgn="base">
              <a:spcBef>
                <a:spcPct val="0"/>
              </a:spcBef>
              <a:spcAft>
                <a:spcPct val="0"/>
              </a:spcAft>
              <a:defRPr/>
            </a:pPr>
            <a:fld id="{F1245C56-F530-4EDA-B143-A4E5A53A8AFD}" type="slidenum">
              <a:rPr lang="en-US">
                <a:solidFill>
                  <a:srgbClr val="000000"/>
                </a:solidFill>
              </a:rPr>
              <a:pPr defTabSz="914400"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0407396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rgbClr val="333399"/>
          </a:solidFill>
          <a:latin typeface="+mn-lt"/>
          <a:ea typeface="+mn-ea"/>
          <a:cs typeface="+mn-cs"/>
        </a:defRPr>
      </a:lvl1pPr>
      <a:lvl2pPr marL="742950" indent="-285750" algn="l" rtl="0" eaLnBrk="0" fontAlgn="base" hangingPunct="0">
        <a:spcBef>
          <a:spcPct val="20000"/>
        </a:spcBef>
        <a:spcAft>
          <a:spcPct val="0"/>
        </a:spcAft>
        <a:buChar char="–"/>
        <a:defRPr sz="2800">
          <a:solidFill>
            <a:srgbClr val="333399"/>
          </a:solidFill>
          <a:latin typeface="+mn-lt"/>
        </a:defRPr>
      </a:lvl2pPr>
      <a:lvl3pPr marL="1143000" indent="-228600" algn="l" rtl="0" eaLnBrk="0" fontAlgn="base" hangingPunct="0">
        <a:spcBef>
          <a:spcPct val="20000"/>
        </a:spcBef>
        <a:spcAft>
          <a:spcPct val="0"/>
        </a:spcAft>
        <a:buChar char="•"/>
        <a:defRPr sz="2400">
          <a:solidFill>
            <a:srgbClr val="333399"/>
          </a:solidFill>
          <a:latin typeface="+mn-lt"/>
        </a:defRPr>
      </a:lvl3pPr>
      <a:lvl4pPr marL="1600200" indent="-228600" algn="l" rtl="0" eaLnBrk="0" fontAlgn="base" hangingPunct="0">
        <a:spcBef>
          <a:spcPct val="20000"/>
        </a:spcBef>
        <a:spcAft>
          <a:spcPct val="0"/>
        </a:spcAft>
        <a:buChar char="–"/>
        <a:defRPr sz="2000">
          <a:solidFill>
            <a:srgbClr val="333399"/>
          </a:solidFill>
          <a:latin typeface="+mn-lt"/>
        </a:defRPr>
      </a:lvl4pPr>
      <a:lvl5pPr marL="2057400" indent="-228600" algn="l" rtl="0" eaLnBrk="0" fontAlgn="base" hangingPunct="0">
        <a:spcBef>
          <a:spcPct val="20000"/>
        </a:spcBef>
        <a:spcAft>
          <a:spcPct val="0"/>
        </a:spcAft>
        <a:buChar char="»"/>
        <a:defRPr sz="2000">
          <a:solidFill>
            <a:srgbClr val="333399"/>
          </a:solidFill>
          <a:latin typeface="+mn-lt"/>
        </a:defRPr>
      </a:lvl5pPr>
      <a:lvl6pPr marL="2514600" indent="-228600" algn="l" rtl="0" fontAlgn="base">
        <a:spcBef>
          <a:spcPct val="20000"/>
        </a:spcBef>
        <a:spcAft>
          <a:spcPct val="0"/>
        </a:spcAft>
        <a:buChar char="»"/>
        <a:defRPr sz="2000">
          <a:solidFill>
            <a:srgbClr val="333399"/>
          </a:solidFill>
          <a:latin typeface="+mn-lt"/>
        </a:defRPr>
      </a:lvl6pPr>
      <a:lvl7pPr marL="2971800" indent="-228600" algn="l" rtl="0" fontAlgn="base">
        <a:spcBef>
          <a:spcPct val="20000"/>
        </a:spcBef>
        <a:spcAft>
          <a:spcPct val="0"/>
        </a:spcAft>
        <a:buChar char="»"/>
        <a:defRPr sz="2000">
          <a:solidFill>
            <a:srgbClr val="333399"/>
          </a:solidFill>
          <a:latin typeface="+mn-lt"/>
        </a:defRPr>
      </a:lvl7pPr>
      <a:lvl8pPr marL="3429000" indent="-228600" algn="l" rtl="0" fontAlgn="base">
        <a:spcBef>
          <a:spcPct val="20000"/>
        </a:spcBef>
        <a:spcAft>
          <a:spcPct val="0"/>
        </a:spcAft>
        <a:buChar char="»"/>
        <a:defRPr sz="2000">
          <a:solidFill>
            <a:srgbClr val="333399"/>
          </a:solidFill>
          <a:latin typeface="+mn-lt"/>
        </a:defRPr>
      </a:lvl8pPr>
      <a:lvl9pPr marL="3886200" indent="-228600" algn="l" rtl="0" fontAlgn="base">
        <a:spcBef>
          <a:spcPct val="20000"/>
        </a:spcBef>
        <a:spcAft>
          <a:spcPct val="0"/>
        </a:spcAft>
        <a:buChar char="»"/>
        <a:defRPr sz="2000">
          <a:solidFill>
            <a:srgbClr val="33339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4410760"/>
            <a:ext cx="9144000" cy="732740"/>
          </a:xfrm>
          <a:prstGeom prst="rect">
            <a:avLst/>
          </a:prstGeom>
          <a:solidFill>
            <a:srgbClr val="0A3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54A4"/>
              </a:solidFill>
            </a:endParaRPr>
          </a:p>
        </p:txBody>
      </p:sp>
      <p:sp>
        <p:nvSpPr>
          <p:cNvPr id="2" name="Title Placeholder 1"/>
          <p:cNvSpPr>
            <a:spLocks noGrp="1"/>
          </p:cNvSpPr>
          <p:nvPr>
            <p:ph type="title"/>
          </p:nvPr>
        </p:nvSpPr>
        <p:spPr>
          <a:xfrm>
            <a:off x="457200" y="205979"/>
            <a:ext cx="8229600" cy="540000"/>
          </a:xfrm>
          <a:prstGeom prst="rect">
            <a:avLst/>
          </a:prstGeom>
        </p:spPr>
        <p:txBody>
          <a:bodyPr vert="horz" lIns="91440" tIns="45720" rIns="91440" bIns="45720" rtlCol="0" anchor="ctr">
            <a:normAutofit/>
          </a:bodyPr>
          <a:lstStyle/>
          <a:p>
            <a:r>
              <a:rPr lang="en-US" dirty="0" smtClean="0"/>
              <a:t>Header Arial Bold 40pt </a:t>
            </a:r>
          </a:p>
        </p:txBody>
      </p:sp>
      <p:sp>
        <p:nvSpPr>
          <p:cNvPr id="3" name="Text Placeholder 2"/>
          <p:cNvSpPr>
            <a:spLocks noGrp="1"/>
          </p:cNvSpPr>
          <p:nvPr>
            <p:ph type="body" idx="1"/>
          </p:nvPr>
        </p:nvSpPr>
        <p:spPr>
          <a:xfrm>
            <a:off x="457200" y="1200151"/>
            <a:ext cx="8229600" cy="2953106"/>
          </a:xfrm>
          <a:prstGeom prst="rect">
            <a:avLst/>
          </a:prstGeom>
        </p:spPr>
        <p:txBody>
          <a:bodyPr vert="horz" lIns="91440" tIns="45720" rIns="91440" bIns="45720" rtlCol="0">
            <a:normAutofit/>
          </a:bodyPr>
          <a:lstStyle/>
          <a:p>
            <a:pPr lvl="0"/>
            <a:r>
              <a:rPr lang="en-GB" dirty="0" smtClean="0"/>
              <a:t>Line copy Arial Regular 20pt.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p:nvPicPr>
        <p:blipFill>
          <a:blip r:embed="rId10"/>
          <a:stretch>
            <a:fillRect/>
          </a:stretch>
        </p:blipFill>
        <p:spPr>
          <a:xfrm>
            <a:off x="457200" y="4539180"/>
            <a:ext cx="1842911" cy="473180"/>
          </a:xfrm>
          <a:prstGeom prst="rect">
            <a:avLst/>
          </a:prstGeom>
        </p:spPr>
      </p:pic>
      <p:pic>
        <p:nvPicPr>
          <p:cNvPr id="20" name="Picture 19" descr="GCC.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49779" y="4494781"/>
            <a:ext cx="337021" cy="568723"/>
          </a:xfrm>
          <a:prstGeom prst="rect">
            <a:avLst/>
          </a:prstGeom>
        </p:spPr>
      </p:pic>
      <p:pic>
        <p:nvPicPr>
          <p:cNvPr id="25" name="Picture 24" descr="Icons.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47386" y="4532315"/>
            <a:ext cx="2374861" cy="513063"/>
          </a:xfrm>
          <a:prstGeom prst="rect">
            <a:avLst/>
          </a:prstGeom>
        </p:spPr>
      </p:pic>
    </p:spTree>
    <p:extLst>
      <p:ext uri="{BB962C8B-B14F-4D97-AF65-F5344CB8AC3E}">
        <p14:creationId xmlns:p14="http://schemas.microsoft.com/office/powerpoint/2010/main" val="176218236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Lst>
  <p:timing>
    <p:tnLst>
      <p:par>
        <p:cTn id="1" dur="indefinite" restart="never" nodeType="tmRoot"/>
      </p:par>
    </p:tnLst>
  </p:timing>
  <p:txStyles>
    <p:titleStyle>
      <a:lvl1pPr algn="l" defTabSz="457200" rtl="0" eaLnBrk="1" latinLnBrk="0" hangingPunct="1">
        <a:spcBef>
          <a:spcPct val="0"/>
        </a:spcBef>
        <a:buNone/>
        <a:defRPr sz="4000" b="1"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2000" b="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4410760"/>
            <a:ext cx="9144000" cy="732740"/>
          </a:xfrm>
          <a:prstGeom prst="rect">
            <a:avLst/>
          </a:prstGeom>
          <a:solidFill>
            <a:srgbClr val="0A3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54A4"/>
              </a:solidFill>
            </a:endParaRPr>
          </a:p>
        </p:txBody>
      </p:sp>
      <p:sp>
        <p:nvSpPr>
          <p:cNvPr id="2" name="Title Placeholder 1"/>
          <p:cNvSpPr>
            <a:spLocks noGrp="1"/>
          </p:cNvSpPr>
          <p:nvPr>
            <p:ph type="title"/>
          </p:nvPr>
        </p:nvSpPr>
        <p:spPr>
          <a:xfrm>
            <a:off x="457200" y="205979"/>
            <a:ext cx="8229600" cy="540000"/>
          </a:xfrm>
          <a:prstGeom prst="rect">
            <a:avLst/>
          </a:prstGeom>
        </p:spPr>
        <p:txBody>
          <a:bodyPr vert="horz" lIns="91440" tIns="45720" rIns="91440" bIns="45720" rtlCol="0" anchor="ctr">
            <a:normAutofit/>
          </a:bodyPr>
          <a:lstStyle/>
          <a:p>
            <a:r>
              <a:rPr lang="en-US" dirty="0" smtClean="0"/>
              <a:t>Header Arial Bold 40pt </a:t>
            </a:r>
          </a:p>
        </p:txBody>
      </p:sp>
      <p:sp>
        <p:nvSpPr>
          <p:cNvPr id="3" name="Text Placeholder 2"/>
          <p:cNvSpPr>
            <a:spLocks noGrp="1"/>
          </p:cNvSpPr>
          <p:nvPr>
            <p:ph type="body" idx="1"/>
          </p:nvPr>
        </p:nvSpPr>
        <p:spPr>
          <a:xfrm>
            <a:off x="457200" y="1200151"/>
            <a:ext cx="8229600" cy="2953106"/>
          </a:xfrm>
          <a:prstGeom prst="rect">
            <a:avLst/>
          </a:prstGeom>
        </p:spPr>
        <p:txBody>
          <a:bodyPr vert="horz" lIns="91440" tIns="45720" rIns="91440" bIns="45720" rtlCol="0">
            <a:normAutofit/>
          </a:bodyPr>
          <a:lstStyle/>
          <a:p>
            <a:pPr lvl="0"/>
            <a:r>
              <a:rPr lang="en-GB" dirty="0" smtClean="0"/>
              <a:t>Line copy Arial Regular 20pt.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p:nvPicPr>
        <p:blipFill>
          <a:blip r:embed="rId10"/>
          <a:stretch>
            <a:fillRect/>
          </a:stretch>
        </p:blipFill>
        <p:spPr>
          <a:xfrm>
            <a:off x="457200" y="4539180"/>
            <a:ext cx="1842911" cy="473180"/>
          </a:xfrm>
          <a:prstGeom prst="rect">
            <a:avLst/>
          </a:prstGeom>
        </p:spPr>
      </p:pic>
      <p:pic>
        <p:nvPicPr>
          <p:cNvPr id="20" name="Picture 19" descr="GCC.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49779" y="4494781"/>
            <a:ext cx="337021" cy="568723"/>
          </a:xfrm>
          <a:prstGeom prst="rect">
            <a:avLst/>
          </a:prstGeom>
        </p:spPr>
      </p:pic>
      <p:pic>
        <p:nvPicPr>
          <p:cNvPr id="25" name="Picture 24" descr="Icons.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47386" y="4532315"/>
            <a:ext cx="2374861" cy="513063"/>
          </a:xfrm>
          <a:prstGeom prst="rect">
            <a:avLst/>
          </a:prstGeom>
        </p:spPr>
      </p:pic>
    </p:spTree>
    <p:extLst>
      <p:ext uri="{BB962C8B-B14F-4D97-AF65-F5344CB8AC3E}">
        <p14:creationId xmlns:p14="http://schemas.microsoft.com/office/powerpoint/2010/main" val="692694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Lst>
  <p:timing>
    <p:tnLst>
      <p:par>
        <p:cTn id="1" dur="indefinite" restart="never" nodeType="tmRoot"/>
      </p:par>
    </p:tnLst>
  </p:timing>
  <p:txStyles>
    <p:titleStyle>
      <a:lvl1pPr algn="l" defTabSz="457200" rtl="0" eaLnBrk="1" latinLnBrk="0" hangingPunct="1">
        <a:spcBef>
          <a:spcPct val="0"/>
        </a:spcBef>
        <a:buNone/>
        <a:defRPr sz="4000" b="1"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2000" b="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0.xml"/><Relationship Id="rId5" Type="http://schemas.openxmlformats.org/officeDocument/2006/relationships/image" Target="../media/image14.jpe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0.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30.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30.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0.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0.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0.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0.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0.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0.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24.png"/><Relationship Id="rId5" Type="http://schemas.openxmlformats.org/officeDocument/2006/relationships/image" Target="../media/image6.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3.xml"/><Relationship Id="rId5" Type="http://schemas.openxmlformats.org/officeDocument/2006/relationships/image" Target="../media/image6.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3.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3.xml"/><Relationship Id="rId5" Type="http://schemas.openxmlformats.org/officeDocument/2006/relationships/image" Target="../media/image39.pn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3.xml"/><Relationship Id="rId5" Type="http://schemas.openxmlformats.org/officeDocument/2006/relationships/image" Target="../media/image40.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3.xml"/><Relationship Id="rId5" Type="http://schemas.openxmlformats.org/officeDocument/2006/relationships/image" Target="../media/image41.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3.xml"/><Relationship Id="rId4" Type="http://schemas.openxmlformats.org/officeDocument/2006/relationships/image" Target="../media/image46.jpeg"/></Relationships>
</file>

<file path=ppt/slides/_rels/slide4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4.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5.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7.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8.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9.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0.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23.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23.xml"/><Relationship Id="rId4" Type="http://schemas.openxmlformats.org/officeDocument/2006/relationships/image" Target="../media/image49.gif"/></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6.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7.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23.xml"/><Relationship Id="rId5" Type="http://schemas.openxmlformats.org/officeDocument/2006/relationships/image" Target="../media/image6.png"/><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23.xml"/><Relationship Id="rId5" Type="http://schemas.openxmlformats.org/officeDocument/2006/relationships/image" Target="../media/image55.png"/><Relationship Id="rId4" Type="http://schemas.openxmlformats.org/officeDocument/2006/relationships/image" Target="../media/image54.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468313" y="455499"/>
            <a:ext cx="8207375" cy="616946"/>
          </a:xfrm>
        </p:spPr>
        <p:txBody>
          <a:bodyPr>
            <a:normAutofit fontScale="70000" lnSpcReduction="20000"/>
          </a:bodyPr>
          <a:lstStyle/>
          <a:p>
            <a:r>
              <a:rPr lang="en-GB" dirty="0"/>
              <a:t>A Leadership Programme for School Improvement</a:t>
            </a:r>
          </a:p>
        </p:txBody>
      </p:sp>
      <p:sp>
        <p:nvSpPr>
          <p:cNvPr id="6" name="Title 5"/>
          <p:cNvSpPr>
            <a:spLocks noGrp="1"/>
          </p:cNvSpPr>
          <p:nvPr>
            <p:ph type="ctrTitle"/>
          </p:nvPr>
        </p:nvSpPr>
        <p:spPr>
          <a:xfrm>
            <a:off x="468000" y="1309512"/>
            <a:ext cx="8208000" cy="1061156"/>
          </a:xfrm>
        </p:spPr>
        <p:txBody>
          <a:bodyPr>
            <a:normAutofit fontScale="90000"/>
          </a:bodyPr>
          <a:lstStyle/>
          <a:p>
            <a:pPr algn="ctr"/>
            <a:r>
              <a:rPr lang="en-GB" dirty="0" smtClean="0"/>
              <a:t>Inspiring Leadership Through the Management of Change</a:t>
            </a:r>
            <a:endParaRPr lang="en-GB" dirty="0"/>
          </a:p>
        </p:txBody>
      </p:sp>
      <p:sp>
        <p:nvSpPr>
          <p:cNvPr id="7" name="Subtitle 6"/>
          <p:cNvSpPr>
            <a:spLocks noGrp="1"/>
          </p:cNvSpPr>
          <p:nvPr>
            <p:ph type="subTitle" idx="1"/>
          </p:nvPr>
        </p:nvSpPr>
        <p:spPr>
          <a:xfrm>
            <a:off x="468000" y="2675466"/>
            <a:ext cx="8208000" cy="346800"/>
          </a:xfrm>
        </p:spPr>
        <p:txBody>
          <a:bodyPr>
            <a:normAutofit fontScale="55000" lnSpcReduction="20000"/>
          </a:bodyPr>
          <a:lstStyle/>
          <a:p>
            <a:pPr algn="ctr"/>
            <a:r>
              <a:rPr lang="en-GB" dirty="0"/>
              <a:t>Creating a climate where everyone can see what needs to be done and is excited about doing it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7702" y="3565687"/>
            <a:ext cx="2157766" cy="119973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764101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19" y="3271577"/>
            <a:ext cx="891484" cy="1110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8992" y="20686"/>
            <a:ext cx="1287419" cy="825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 xmlns:a16="http://schemas.microsoft.com/office/drawing/2014/main" id="{668DF9EA-5631-4F20-ADEC-DDA29D4E5DA9}"/>
              </a:ext>
            </a:extLst>
          </p:cNvPr>
          <p:cNvSpPr>
            <a:spLocks noGrp="1"/>
          </p:cNvSpPr>
          <p:nvPr>
            <p:ph type="title"/>
          </p:nvPr>
        </p:nvSpPr>
        <p:spPr/>
        <p:txBody>
          <a:bodyPr>
            <a:normAutofit fontScale="90000"/>
          </a:bodyPr>
          <a:lstStyle/>
          <a:p>
            <a:r>
              <a:rPr lang="en-GB" dirty="0"/>
              <a:t>School improvement</a:t>
            </a:r>
          </a:p>
        </p:txBody>
      </p:sp>
      <p:sp>
        <p:nvSpPr>
          <p:cNvPr id="13" name="Content Placeholder 12">
            <a:extLst>
              <a:ext uri="{FF2B5EF4-FFF2-40B4-BE49-F238E27FC236}">
                <a16:creationId xmlns="" xmlns:a16="http://schemas.microsoft.com/office/drawing/2014/main" id="{6D460EA4-A896-489B-ACF6-7B13F3C82CCF}"/>
              </a:ext>
            </a:extLst>
          </p:cNvPr>
          <p:cNvSpPr>
            <a:spLocks noGrp="1"/>
          </p:cNvSpPr>
          <p:nvPr>
            <p:ph type="body" sz="quarter" idx="13"/>
          </p:nvPr>
        </p:nvSpPr>
        <p:spPr>
          <a:xfrm>
            <a:off x="1775790" y="1179443"/>
            <a:ext cx="4903305" cy="3248178"/>
          </a:xfrm>
        </p:spPr>
        <p:txBody>
          <a:bodyPr/>
          <a:lstStyle/>
          <a:p>
            <a:pPr marL="342900" indent="-342900">
              <a:buFont typeface="Wingdings" panose="05000000000000000000" pitchFamily="2" charset="2"/>
              <a:buChar char="ü"/>
            </a:pPr>
            <a:r>
              <a:rPr lang="en-GB" sz="2400" dirty="0"/>
              <a:t>Clear vision</a:t>
            </a:r>
          </a:p>
          <a:p>
            <a:pPr marL="342900" indent="-342900">
              <a:buFont typeface="Wingdings" panose="05000000000000000000" pitchFamily="2" charset="2"/>
              <a:buChar char="ü"/>
            </a:pPr>
            <a:r>
              <a:rPr lang="en-GB" sz="2400" dirty="0"/>
              <a:t>Right culture</a:t>
            </a:r>
          </a:p>
          <a:p>
            <a:pPr marL="342900" indent="-342900">
              <a:buFont typeface="Wingdings" panose="05000000000000000000" pitchFamily="2" charset="2"/>
              <a:buChar char="ü"/>
            </a:pPr>
            <a:r>
              <a:rPr lang="en-GB" sz="2400" dirty="0"/>
              <a:t>Sense of urgency</a:t>
            </a:r>
          </a:p>
          <a:p>
            <a:pPr marL="342900" indent="-342900">
              <a:buFont typeface="Wingdings" panose="05000000000000000000" pitchFamily="2" charset="2"/>
              <a:buChar char="ü"/>
            </a:pPr>
            <a:r>
              <a:rPr lang="en-GB" sz="2400" dirty="0"/>
              <a:t>Focus on the priorities</a:t>
            </a:r>
          </a:p>
          <a:p>
            <a:pPr marL="342900" indent="-342900">
              <a:buFont typeface="Wingdings" panose="05000000000000000000" pitchFamily="2" charset="2"/>
              <a:buChar char="ü"/>
            </a:pPr>
            <a:r>
              <a:rPr lang="en-GB" sz="2400" dirty="0"/>
              <a:t>Clarity of roles &amp; responsibilities</a:t>
            </a:r>
          </a:p>
          <a:p>
            <a:pPr>
              <a:buFont typeface="Wingdings" panose="05000000000000000000" pitchFamily="2" charset="2"/>
              <a:buChar char="ü"/>
            </a:pPr>
            <a:r>
              <a:rPr lang="en-GB" sz="2400" dirty="0"/>
              <a:t>Engagement of staff – buy in</a:t>
            </a:r>
          </a:p>
          <a:p>
            <a:pPr>
              <a:buFont typeface="Wingdings" panose="05000000000000000000" pitchFamily="2" charset="2"/>
              <a:buChar char="ü"/>
            </a:pPr>
            <a:r>
              <a:rPr lang="en-GB" sz="2400" dirty="0"/>
              <a:t>A plan!</a:t>
            </a:r>
          </a:p>
          <a:p>
            <a:pPr marL="342900" indent="-342900">
              <a:buFont typeface="Wingdings" panose="05000000000000000000" pitchFamily="2" charset="2"/>
              <a:buChar char="ü"/>
            </a:pPr>
            <a:endParaRPr lang="en-GB" sz="2400" dirty="0"/>
          </a:p>
          <a:p>
            <a:pPr marL="342900" indent="-342900">
              <a:buFont typeface="Wingdings" panose="05000000000000000000" pitchFamily="2" charset="2"/>
              <a:buChar char="ü"/>
            </a:pPr>
            <a:endParaRPr lang="en-GB" sz="2400" dirty="0"/>
          </a:p>
          <a:p>
            <a:pPr marL="342900" indent="-342900">
              <a:buFont typeface="Wingdings" panose="05000000000000000000" pitchFamily="2" charset="2"/>
              <a:buChar char="ü"/>
            </a:pPr>
            <a:endParaRPr lang="en-GB" dirty="0"/>
          </a:p>
          <a:p>
            <a:pPr marL="342900" indent="-342900">
              <a:buFont typeface="Wingdings" panose="05000000000000000000" pitchFamily="2" charset="2"/>
              <a:buChar char="ü"/>
            </a:pPr>
            <a:endParaRPr lang="en-GB" dirty="0"/>
          </a:p>
          <a:p>
            <a:pPr marL="342900" indent="-342900">
              <a:buFont typeface="Wingdings" panose="05000000000000000000" pitchFamily="2" charset="2"/>
              <a:buChar char="ü"/>
            </a:pPr>
            <a:endParaRPr lang="en-GB" dirty="0"/>
          </a:p>
          <a:p>
            <a:pPr marL="342900" indent="-342900">
              <a:buFont typeface="Wingdings" panose="05000000000000000000" pitchFamily="2" charset="2"/>
              <a:buChar char="ü"/>
            </a:pPr>
            <a:endParaRPr lang="en-GB" dirty="0"/>
          </a:p>
        </p:txBody>
      </p:sp>
    </p:spTree>
    <p:extLst>
      <p:ext uri="{BB962C8B-B14F-4D97-AF65-F5344CB8AC3E}">
        <p14:creationId xmlns:p14="http://schemas.microsoft.com/office/powerpoint/2010/main" val="301907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p:nvPr/>
        </p:nvSpPr>
        <p:spPr>
          <a:xfrm>
            <a:off x="0" y="0"/>
            <a:ext cx="9144000" cy="897731"/>
          </a:xfrm>
          <a:prstGeom prst="rect">
            <a:avLst/>
          </a:prstGeom>
          <a:solidFill>
            <a:srgbClr val="16396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GB">
              <a:solidFill>
                <a:srgbClr val="FFFFFF"/>
              </a:solidFill>
            </a:endParaRPr>
          </a:p>
        </p:txBody>
      </p:sp>
      <p:grpSp>
        <p:nvGrpSpPr>
          <p:cNvPr id="2051" name="Group 54"/>
          <p:cNvGrpSpPr>
            <a:grpSpLocks/>
          </p:cNvGrpSpPr>
          <p:nvPr/>
        </p:nvGrpSpPr>
        <p:grpSpPr bwMode="auto">
          <a:xfrm>
            <a:off x="1187450" y="1028700"/>
            <a:ext cx="6119813" cy="539354"/>
            <a:chOff x="748" y="864"/>
            <a:chExt cx="3855" cy="453"/>
          </a:xfrm>
        </p:grpSpPr>
        <p:sp>
          <p:nvSpPr>
            <p:cNvPr id="2101" name="Rectangle 4"/>
            <p:cNvSpPr>
              <a:spLocks noChangeArrowheads="1"/>
            </p:cNvSpPr>
            <p:nvPr/>
          </p:nvSpPr>
          <p:spPr bwMode="auto">
            <a:xfrm>
              <a:off x="748" y="864"/>
              <a:ext cx="726" cy="45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dirty="0">
                  <a:solidFill>
                    <a:srgbClr val="FFFFFF"/>
                  </a:solidFill>
                </a:rPr>
                <a:t>Vision</a:t>
              </a:r>
            </a:p>
          </p:txBody>
        </p:sp>
        <p:sp>
          <p:nvSpPr>
            <p:cNvPr id="2102" name="Rectangle 5"/>
            <p:cNvSpPr>
              <a:spLocks noChangeArrowheads="1"/>
            </p:cNvSpPr>
            <p:nvPr/>
          </p:nvSpPr>
          <p:spPr bwMode="auto">
            <a:xfrm>
              <a:off x="1473" y="864"/>
              <a:ext cx="726" cy="453"/>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Skills</a:t>
              </a:r>
            </a:p>
          </p:txBody>
        </p:sp>
        <p:sp>
          <p:nvSpPr>
            <p:cNvPr id="2103" name="Rectangle 6"/>
            <p:cNvSpPr>
              <a:spLocks noChangeArrowheads="1"/>
            </p:cNvSpPr>
            <p:nvPr/>
          </p:nvSpPr>
          <p:spPr bwMode="auto">
            <a:xfrm>
              <a:off x="2199" y="864"/>
              <a:ext cx="726" cy="453"/>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Incentives</a:t>
              </a:r>
            </a:p>
          </p:txBody>
        </p:sp>
        <p:sp>
          <p:nvSpPr>
            <p:cNvPr id="2104" name="Rectangle 7"/>
            <p:cNvSpPr>
              <a:spLocks noChangeArrowheads="1"/>
            </p:cNvSpPr>
            <p:nvPr/>
          </p:nvSpPr>
          <p:spPr bwMode="auto">
            <a:xfrm>
              <a:off x="2925" y="864"/>
              <a:ext cx="726" cy="45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Resources</a:t>
              </a:r>
            </a:p>
          </p:txBody>
        </p:sp>
        <p:sp>
          <p:nvSpPr>
            <p:cNvPr id="2105" name="Rectangle 8"/>
            <p:cNvSpPr>
              <a:spLocks noChangeArrowheads="1"/>
            </p:cNvSpPr>
            <p:nvPr/>
          </p:nvSpPr>
          <p:spPr bwMode="auto">
            <a:xfrm>
              <a:off x="3651" y="864"/>
              <a:ext cx="726" cy="453"/>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Action</a:t>
              </a:r>
            </a:p>
            <a:p>
              <a:pPr algn="ctr" defTabSz="914400" eaLnBrk="1" fontAlgn="base" hangingPunct="1">
                <a:spcBef>
                  <a:spcPct val="0"/>
                </a:spcBef>
                <a:spcAft>
                  <a:spcPct val="0"/>
                </a:spcAft>
                <a:buFontTx/>
                <a:buNone/>
              </a:pPr>
              <a:r>
                <a:rPr lang="en-GB" altLang="en-US" sz="1600">
                  <a:solidFill>
                    <a:srgbClr val="FFFFFF"/>
                  </a:solidFill>
                </a:rPr>
                <a:t>Plan</a:t>
              </a:r>
            </a:p>
          </p:txBody>
        </p:sp>
        <p:sp>
          <p:nvSpPr>
            <p:cNvPr id="2108" name="Rectangle 11"/>
            <p:cNvSpPr>
              <a:spLocks noChangeArrowheads="1"/>
            </p:cNvSpPr>
            <p:nvPr/>
          </p:nvSpPr>
          <p:spPr bwMode="auto">
            <a:xfrm>
              <a:off x="4377" y="864"/>
              <a:ext cx="22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t>=</a:t>
              </a:r>
            </a:p>
          </p:txBody>
        </p:sp>
      </p:grpSp>
      <p:grpSp>
        <p:nvGrpSpPr>
          <p:cNvPr id="4" name="Group 55"/>
          <p:cNvGrpSpPr>
            <a:grpSpLocks/>
          </p:cNvGrpSpPr>
          <p:nvPr/>
        </p:nvGrpSpPr>
        <p:grpSpPr bwMode="auto">
          <a:xfrm>
            <a:off x="2338388" y="1622824"/>
            <a:ext cx="4968875" cy="539353"/>
            <a:chOff x="1473" y="1363"/>
            <a:chExt cx="3130" cy="453"/>
          </a:xfrm>
        </p:grpSpPr>
        <p:grpSp>
          <p:nvGrpSpPr>
            <p:cNvPr id="2093" name="Group 12"/>
            <p:cNvGrpSpPr>
              <a:grpSpLocks/>
            </p:cNvGrpSpPr>
            <p:nvPr/>
          </p:nvGrpSpPr>
          <p:grpSpPr bwMode="auto">
            <a:xfrm>
              <a:off x="1473" y="1363"/>
              <a:ext cx="2904" cy="453"/>
              <a:chOff x="1428" y="1146"/>
              <a:chExt cx="2904" cy="453"/>
            </a:xfrm>
          </p:grpSpPr>
          <p:sp>
            <p:nvSpPr>
              <p:cNvPr id="2097" name="Rectangle 13"/>
              <p:cNvSpPr>
                <a:spLocks noChangeArrowheads="1"/>
              </p:cNvSpPr>
              <p:nvPr/>
            </p:nvSpPr>
            <p:spPr bwMode="auto">
              <a:xfrm>
                <a:off x="1428" y="1146"/>
                <a:ext cx="726" cy="453"/>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Skills</a:t>
                </a:r>
              </a:p>
            </p:txBody>
          </p:sp>
          <p:sp>
            <p:nvSpPr>
              <p:cNvPr id="2098" name="Rectangle 14"/>
              <p:cNvSpPr>
                <a:spLocks noChangeArrowheads="1"/>
              </p:cNvSpPr>
              <p:nvPr/>
            </p:nvSpPr>
            <p:spPr bwMode="auto">
              <a:xfrm>
                <a:off x="2154" y="1146"/>
                <a:ext cx="726" cy="453"/>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Incentives</a:t>
                </a:r>
              </a:p>
            </p:txBody>
          </p:sp>
          <p:sp>
            <p:nvSpPr>
              <p:cNvPr id="2099" name="Rectangle 15"/>
              <p:cNvSpPr>
                <a:spLocks noChangeArrowheads="1"/>
              </p:cNvSpPr>
              <p:nvPr/>
            </p:nvSpPr>
            <p:spPr bwMode="auto">
              <a:xfrm>
                <a:off x="2880" y="1146"/>
                <a:ext cx="726" cy="45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Resources</a:t>
                </a:r>
              </a:p>
            </p:txBody>
          </p:sp>
          <p:sp>
            <p:nvSpPr>
              <p:cNvPr id="2100" name="Rectangle 16"/>
              <p:cNvSpPr>
                <a:spLocks noChangeArrowheads="1"/>
              </p:cNvSpPr>
              <p:nvPr/>
            </p:nvSpPr>
            <p:spPr bwMode="auto">
              <a:xfrm>
                <a:off x="3606" y="1146"/>
                <a:ext cx="726" cy="453"/>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Action</a:t>
                </a:r>
              </a:p>
              <a:p>
                <a:pPr algn="ctr" defTabSz="914400" eaLnBrk="1" fontAlgn="base" hangingPunct="1">
                  <a:spcBef>
                    <a:spcPct val="0"/>
                  </a:spcBef>
                  <a:spcAft>
                    <a:spcPct val="0"/>
                  </a:spcAft>
                  <a:buFontTx/>
                  <a:buNone/>
                </a:pPr>
                <a:r>
                  <a:rPr lang="en-GB" altLang="en-US" sz="1600">
                    <a:solidFill>
                      <a:srgbClr val="FFFFFF"/>
                    </a:solidFill>
                  </a:rPr>
                  <a:t>Plan</a:t>
                </a:r>
              </a:p>
            </p:txBody>
          </p:sp>
        </p:grpSp>
        <p:sp>
          <p:nvSpPr>
            <p:cNvPr id="2096" name="Rectangle 19"/>
            <p:cNvSpPr>
              <a:spLocks noChangeArrowheads="1"/>
            </p:cNvSpPr>
            <p:nvPr/>
          </p:nvSpPr>
          <p:spPr bwMode="auto">
            <a:xfrm>
              <a:off x="4377" y="1363"/>
              <a:ext cx="22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t>=</a:t>
              </a:r>
            </a:p>
          </p:txBody>
        </p:sp>
      </p:grpSp>
      <p:grpSp>
        <p:nvGrpSpPr>
          <p:cNvPr id="7" name="Group 56"/>
          <p:cNvGrpSpPr>
            <a:grpSpLocks/>
          </p:cNvGrpSpPr>
          <p:nvPr/>
        </p:nvGrpSpPr>
        <p:grpSpPr bwMode="auto">
          <a:xfrm>
            <a:off x="1187450" y="2216944"/>
            <a:ext cx="6119813" cy="539354"/>
            <a:chOff x="748" y="1862"/>
            <a:chExt cx="3855" cy="453"/>
          </a:xfrm>
        </p:grpSpPr>
        <p:grpSp>
          <p:nvGrpSpPr>
            <p:cNvPr id="2085" name="Group 20"/>
            <p:cNvGrpSpPr>
              <a:grpSpLocks/>
            </p:cNvGrpSpPr>
            <p:nvPr/>
          </p:nvGrpSpPr>
          <p:grpSpPr bwMode="auto">
            <a:xfrm>
              <a:off x="748" y="1862"/>
              <a:ext cx="3629" cy="453"/>
              <a:chOff x="703" y="1645"/>
              <a:chExt cx="3629" cy="453"/>
            </a:xfrm>
          </p:grpSpPr>
          <p:sp>
            <p:nvSpPr>
              <p:cNvPr id="2089" name="Rectangle 21"/>
              <p:cNvSpPr>
                <a:spLocks noChangeArrowheads="1"/>
              </p:cNvSpPr>
              <p:nvPr/>
            </p:nvSpPr>
            <p:spPr bwMode="auto">
              <a:xfrm>
                <a:off x="703" y="1645"/>
                <a:ext cx="726" cy="45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Vision</a:t>
                </a:r>
              </a:p>
            </p:txBody>
          </p:sp>
          <p:sp>
            <p:nvSpPr>
              <p:cNvPr id="2090" name="Rectangle 22"/>
              <p:cNvSpPr>
                <a:spLocks noChangeArrowheads="1"/>
              </p:cNvSpPr>
              <p:nvPr/>
            </p:nvSpPr>
            <p:spPr bwMode="auto">
              <a:xfrm>
                <a:off x="2154" y="1645"/>
                <a:ext cx="726" cy="453"/>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Incentives</a:t>
                </a:r>
              </a:p>
            </p:txBody>
          </p:sp>
          <p:sp>
            <p:nvSpPr>
              <p:cNvPr id="2091" name="Rectangle 23"/>
              <p:cNvSpPr>
                <a:spLocks noChangeArrowheads="1"/>
              </p:cNvSpPr>
              <p:nvPr/>
            </p:nvSpPr>
            <p:spPr bwMode="auto">
              <a:xfrm>
                <a:off x="2880" y="1645"/>
                <a:ext cx="726" cy="45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Resources</a:t>
                </a:r>
              </a:p>
            </p:txBody>
          </p:sp>
          <p:sp>
            <p:nvSpPr>
              <p:cNvPr id="2092" name="Rectangle 24"/>
              <p:cNvSpPr>
                <a:spLocks noChangeArrowheads="1"/>
              </p:cNvSpPr>
              <p:nvPr/>
            </p:nvSpPr>
            <p:spPr bwMode="auto">
              <a:xfrm>
                <a:off x="3606" y="1645"/>
                <a:ext cx="726" cy="453"/>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Action</a:t>
                </a:r>
              </a:p>
              <a:p>
                <a:pPr algn="ctr" defTabSz="914400" eaLnBrk="1" fontAlgn="base" hangingPunct="1">
                  <a:spcBef>
                    <a:spcPct val="0"/>
                  </a:spcBef>
                  <a:spcAft>
                    <a:spcPct val="0"/>
                  </a:spcAft>
                  <a:buFontTx/>
                  <a:buNone/>
                </a:pPr>
                <a:r>
                  <a:rPr lang="en-GB" altLang="en-US" sz="1600">
                    <a:solidFill>
                      <a:srgbClr val="FFFFFF"/>
                    </a:solidFill>
                  </a:rPr>
                  <a:t>Plan</a:t>
                </a:r>
              </a:p>
            </p:txBody>
          </p:sp>
        </p:grpSp>
        <p:sp>
          <p:nvSpPr>
            <p:cNvPr id="2088" name="Rectangle 27"/>
            <p:cNvSpPr>
              <a:spLocks noChangeArrowheads="1"/>
            </p:cNvSpPr>
            <p:nvPr/>
          </p:nvSpPr>
          <p:spPr bwMode="auto">
            <a:xfrm>
              <a:off x="4377" y="1862"/>
              <a:ext cx="22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t>=</a:t>
              </a:r>
            </a:p>
          </p:txBody>
        </p:sp>
      </p:grpSp>
      <p:grpSp>
        <p:nvGrpSpPr>
          <p:cNvPr id="10" name="Group 57"/>
          <p:cNvGrpSpPr>
            <a:grpSpLocks/>
          </p:cNvGrpSpPr>
          <p:nvPr/>
        </p:nvGrpSpPr>
        <p:grpSpPr bwMode="auto">
          <a:xfrm>
            <a:off x="1187450" y="2811067"/>
            <a:ext cx="6119813" cy="539353"/>
            <a:chOff x="748" y="2361"/>
            <a:chExt cx="3855" cy="453"/>
          </a:xfrm>
        </p:grpSpPr>
        <p:grpSp>
          <p:nvGrpSpPr>
            <p:cNvPr id="2077" name="Group 28"/>
            <p:cNvGrpSpPr>
              <a:grpSpLocks/>
            </p:cNvGrpSpPr>
            <p:nvPr/>
          </p:nvGrpSpPr>
          <p:grpSpPr bwMode="auto">
            <a:xfrm>
              <a:off x="748" y="2361"/>
              <a:ext cx="3629" cy="453"/>
              <a:chOff x="703" y="2144"/>
              <a:chExt cx="3629" cy="453"/>
            </a:xfrm>
          </p:grpSpPr>
          <p:sp>
            <p:nvSpPr>
              <p:cNvPr id="2081" name="Rectangle 29"/>
              <p:cNvSpPr>
                <a:spLocks noChangeArrowheads="1"/>
              </p:cNvSpPr>
              <p:nvPr/>
            </p:nvSpPr>
            <p:spPr bwMode="auto">
              <a:xfrm>
                <a:off x="703" y="2144"/>
                <a:ext cx="726" cy="45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Vision</a:t>
                </a:r>
              </a:p>
            </p:txBody>
          </p:sp>
          <p:sp>
            <p:nvSpPr>
              <p:cNvPr id="2082" name="Rectangle 30"/>
              <p:cNvSpPr>
                <a:spLocks noChangeArrowheads="1"/>
              </p:cNvSpPr>
              <p:nvPr/>
            </p:nvSpPr>
            <p:spPr bwMode="auto">
              <a:xfrm>
                <a:off x="1428" y="2144"/>
                <a:ext cx="726" cy="453"/>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Skills</a:t>
                </a:r>
              </a:p>
            </p:txBody>
          </p:sp>
          <p:sp>
            <p:nvSpPr>
              <p:cNvPr id="2083" name="Rectangle 31"/>
              <p:cNvSpPr>
                <a:spLocks noChangeArrowheads="1"/>
              </p:cNvSpPr>
              <p:nvPr/>
            </p:nvSpPr>
            <p:spPr bwMode="auto">
              <a:xfrm>
                <a:off x="2880" y="2144"/>
                <a:ext cx="726" cy="45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Resources</a:t>
                </a:r>
              </a:p>
            </p:txBody>
          </p:sp>
          <p:sp>
            <p:nvSpPr>
              <p:cNvPr id="2084" name="Rectangle 32"/>
              <p:cNvSpPr>
                <a:spLocks noChangeArrowheads="1"/>
              </p:cNvSpPr>
              <p:nvPr/>
            </p:nvSpPr>
            <p:spPr bwMode="auto">
              <a:xfrm>
                <a:off x="3606" y="2144"/>
                <a:ext cx="726" cy="453"/>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Action</a:t>
                </a:r>
              </a:p>
              <a:p>
                <a:pPr algn="ctr" defTabSz="914400" eaLnBrk="1" fontAlgn="base" hangingPunct="1">
                  <a:spcBef>
                    <a:spcPct val="0"/>
                  </a:spcBef>
                  <a:spcAft>
                    <a:spcPct val="0"/>
                  </a:spcAft>
                  <a:buFontTx/>
                  <a:buNone/>
                </a:pPr>
                <a:r>
                  <a:rPr lang="en-GB" altLang="en-US" sz="1600">
                    <a:solidFill>
                      <a:srgbClr val="FFFFFF"/>
                    </a:solidFill>
                  </a:rPr>
                  <a:t>Plan</a:t>
                </a:r>
              </a:p>
            </p:txBody>
          </p:sp>
        </p:grpSp>
        <p:sp>
          <p:nvSpPr>
            <p:cNvPr id="2080" name="Rectangle 35"/>
            <p:cNvSpPr>
              <a:spLocks noChangeArrowheads="1"/>
            </p:cNvSpPr>
            <p:nvPr/>
          </p:nvSpPr>
          <p:spPr bwMode="auto">
            <a:xfrm>
              <a:off x="4377" y="2361"/>
              <a:ext cx="22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t>=</a:t>
              </a:r>
            </a:p>
          </p:txBody>
        </p:sp>
      </p:grpSp>
      <p:grpSp>
        <p:nvGrpSpPr>
          <p:cNvPr id="13" name="Group 58"/>
          <p:cNvGrpSpPr>
            <a:grpSpLocks/>
          </p:cNvGrpSpPr>
          <p:nvPr/>
        </p:nvGrpSpPr>
        <p:grpSpPr bwMode="auto">
          <a:xfrm>
            <a:off x="1187450" y="3405187"/>
            <a:ext cx="6119813" cy="539354"/>
            <a:chOff x="748" y="2860"/>
            <a:chExt cx="3855" cy="453"/>
          </a:xfrm>
        </p:grpSpPr>
        <p:grpSp>
          <p:nvGrpSpPr>
            <p:cNvPr id="2069" name="Group 36"/>
            <p:cNvGrpSpPr>
              <a:grpSpLocks/>
            </p:cNvGrpSpPr>
            <p:nvPr/>
          </p:nvGrpSpPr>
          <p:grpSpPr bwMode="auto">
            <a:xfrm>
              <a:off x="748" y="2860"/>
              <a:ext cx="3629" cy="453"/>
              <a:chOff x="703" y="2643"/>
              <a:chExt cx="3629" cy="453"/>
            </a:xfrm>
          </p:grpSpPr>
          <p:sp>
            <p:nvSpPr>
              <p:cNvPr id="2073" name="Rectangle 37"/>
              <p:cNvSpPr>
                <a:spLocks noChangeArrowheads="1"/>
              </p:cNvSpPr>
              <p:nvPr/>
            </p:nvSpPr>
            <p:spPr bwMode="auto">
              <a:xfrm>
                <a:off x="703" y="2643"/>
                <a:ext cx="726" cy="45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Vision</a:t>
                </a:r>
              </a:p>
            </p:txBody>
          </p:sp>
          <p:sp>
            <p:nvSpPr>
              <p:cNvPr id="2074" name="Rectangle 38"/>
              <p:cNvSpPr>
                <a:spLocks noChangeArrowheads="1"/>
              </p:cNvSpPr>
              <p:nvPr/>
            </p:nvSpPr>
            <p:spPr bwMode="auto">
              <a:xfrm>
                <a:off x="1428" y="2643"/>
                <a:ext cx="726" cy="453"/>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Skills</a:t>
                </a:r>
              </a:p>
            </p:txBody>
          </p:sp>
          <p:sp>
            <p:nvSpPr>
              <p:cNvPr id="2075" name="Rectangle 39"/>
              <p:cNvSpPr>
                <a:spLocks noChangeArrowheads="1"/>
              </p:cNvSpPr>
              <p:nvPr/>
            </p:nvSpPr>
            <p:spPr bwMode="auto">
              <a:xfrm>
                <a:off x="2154" y="2643"/>
                <a:ext cx="726" cy="453"/>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Incentives</a:t>
                </a:r>
              </a:p>
            </p:txBody>
          </p:sp>
          <p:sp>
            <p:nvSpPr>
              <p:cNvPr id="2076" name="Rectangle 40"/>
              <p:cNvSpPr>
                <a:spLocks noChangeArrowheads="1"/>
              </p:cNvSpPr>
              <p:nvPr/>
            </p:nvSpPr>
            <p:spPr bwMode="auto">
              <a:xfrm>
                <a:off x="3606" y="2643"/>
                <a:ext cx="726" cy="453"/>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Action</a:t>
                </a:r>
              </a:p>
              <a:p>
                <a:pPr algn="ctr" defTabSz="914400" eaLnBrk="1" fontAlgn="base" hangingPunct="1">
                  <a:spcBef>
                    <a:spcPct val="0"/>
                  </a:spcBef>
                  <a:spcAft>
                    <a:spcPct val="0"/>
                  </a:spcAft>
                  <a:buFontTx/>
                  <a:buNone/>
                </a:pPr>
                <a:r>
                  <a:rPr lang="en-GB" altLang="en-US" sz="1600">
                    <a:solidFill>
                      <a:srgbClr val="FFFFFF"/>
                    </a:solidFill>
                  </a:rPr>
                  <a:t>Plan</a:t>
                </a:r>
              </a:p>
            </p:txBody>
          </p:sp>
        </p:grpSp>
        <p:sp>
          <p:nvSpPr>
            <p:cNvPr id="2072" name="Rectangle 43"/>
            <p:cNvSpPr>
              <a:spLocks noChangeArrowheads="1"/>
            </p:cNvSpPr>
            <p:nvPr/>
          </p:nvSpPr>
          <p:spPr bwMode="auto">
            <a:xfrm>
              <a:off x="4377" y="2860"/>
              <a:ext cx="22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t>=</a:t>
              </a:r>
            </a:p>
          </p:txBody>
        </p:sp>
      </p:grpSp>
      <p:grpSp>
        <p:nvGrpSpPr>
          <p:cNvPr id="16" name="Group 59"/>
          <p:cNvGrpSpPr>
            <a:grpSpLocks/>
          </p:cNvGrpSpPr>
          <p:nvPr/>
        </p:nvGrpSpPr>
        <p:grpSpPr bwMode="auto">
          <a:xfrm>
            <a:off x="1187450" y="3999311"/>
            <a:ext cx="6119813" cy="539353"/>
            <a:chOff x="748" y="3359"/>
            <a:chExt cx="3855" cy="453"/>
          </a:xfrm>
        </p:grpSpPr>
        <p:grpSp>
          <p:nvGrpSpPr>
            <p:cNvPr id="2061" name="Group 44"/>
            <p:cNvGrpSpPr>
              <a:grpSpLocks/>
            </p:cNvGrpSpPr>
            <p:nvPr/>
          </p:nvGrpSpPr>
          <p:grpSpPr bwMode="auto">
            <a:xfrm>
              <a:off x="748" y="3359"/>
              <a:ext cx="2903" cy="453"/>
              <a:chOff x="703" y="3142"/>
              <a:chExt cx="2903" cy="453"/>
            </a:xfrm>
          </p:grpSpPr>
          <p:sp>
            <p:nvSpPr>
              <p:cNvPr id="2065" name="Rectangle 45"/>
              <p:cNvSpPr>
                <a:spLocks noChangeArrowheads="1"/>
              </p:cNvSpPr>
              <p:nvPr/>
            </p:nvSpPr>
            <p:spPr bwMode="auto">
              <a:xfrm>
                <a:off x="703" y="3142"/>
                <a:ext cx="726" cy="45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Vision</a:t>
                </a:r>
              </a:p>
            </p:txBody>
          </p:sp>
          <p:sp>
            <p:nvSpPr>
              <p:cNvPr id="2066" name="Rectangle 46"/>
              <p:cNvSpPr>
                <a:spLocks noChangeArrowheads="1"/>
              </p:cNvSpPr>
              <p:nvPr/>
            </p:nvSpPr>
            <p:spPr bwMode="auto">
              <a:xfrm>
                <a:off x="1428" y="3142"/>
                <a:ext cx="726" cy="453"/>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Skills</a:t>
                </a:r>
              </a:p>
            </p:txBody>
          </p:sp>
          <p:sp>
            <p:nvSpPr>
              <p:cNvPr id="2067" name="Rectangle 47"/>
              <p:cNvSpPr>
                <a:spLocks noChangeArrowheads="1"/>
              </p:cNvSpPr>
              <p:nvPr/>
            </p:nvSpPr>
            <p:spPr bwMode="auto">
              <a:xfrm>
                <a:off x="2154" y="3142"/>
                <a:ext cx="726" cy="453"/>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Incentives</a:t>
                </a:r>
              </a:p>
            </p:txBody>
          </p:sp>
          <p:sp>
            <p:nvSpPr>
              <p:cNvPr id="2068" name="Rectangle 48"/>
              <p:cNvSpPr>
                <a:spLocks noChangeArrowheads="1"/>
              </p:cNvSpPr>
              <p:nvPr/>
            </p:nvSpPr>
            <p:spPr bwMode="auto">
              <a:xfrm>
                <a:off x="2880" y="3142"/>
                <a:ext cx="726" cy="45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Resources</a:t>
                </a:r>
              </a:p>
            </p:txBody>
          </p:sp>
        </p:grpSp>
        <p:sp>
          <p:nvSpPr>
            <p:cNvPr id="2064" name="Rectangle 51"/>
            <p:cNvSpPr>
              <a:spLocks noChangeArrowheads="1"/>
            </p:cNvSpPr>
            <p:nvPr/>
          </p:nvSpPr>
          <p:spPr bwMode="auto">
            <a:xfrm>
              <a:off x="4377" y="3359"/>
              <a:ext cx="22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t>=</a:t>
              </a:r>
            </a:p>
          </p:txBody>
        </p:sp>
      </p:grpSp>
      <p:sp>
        <p:nvSpPr>
          <p:cNvPr id="2057" name="Rectangle 52"/>
          <p:cNvSpPr>
            <a:spLocks noChangeArrowheads="1"/>
          </p:cNvSpPr>
          <p:nvPr/>
        </p:nvSpPr>
        <p:spPr bwMode="auto">
          <a:xfrm>
            <a:off x="0" y="4857752"/>
            <a:ext cx="68405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defTabSz="914400" eaLnBrk="1" fontAlgn="base" hangingPunct="1">
              <a:spcBef>
                <a:spcPct val="0"/>
              </a:spcBef>
              <a:spcAft>
                <a:spcPct val="0"/>
              </a:spcAft>
              <a:buFontTx/>
              <a:buNone/>
            </a:pPr>
            <a:r>
              <a:rPr lang="en-GB" altLang="en-US" sz="1000">
                <a:solidFill>
                  <a:srgbClr val="FFFFFF"/>
                </a:solidFill>
              </a:rPr>
              <a:t>Adapted from Knoster, T. (1991) Presentation at TASH Conference, Washington DCdaptedrom Enterprise Group Ltd.)</a:t>
            </a:r>
            <a:endParaRPr lang="en-GB" altLang="en-US" sz="1000">
              <a:solidFill>
                <a:srgbClr val="000000"/>
              </a:solidFill>
            </a:endParaRPr>
          </a:p>
        </p:txBody>
      </p:sp>
      <p:sp>
        <p:nvSpPr>
          <p:cNvPr id="2058" name="Rectangle 53"/>
          <p:cNvSpPr>
            <a:spLocks noChangeArrowheads="1"/>
          </p:cNvSpPr>
          <p:nvPr/>
        </p:nvSpPr>
        <p:spPr bwMode="auto">
          <a:xfrm>
            <a:off x="152400" y="4572001"/>
            <a:ext cx="8839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2000">
                <a:solidFill>
                  <a:srgbClr val="000000"/>
                </a:solidFill>
              </a:rPr>
              <a:t>If just one component is omitted the change experience becomes negative</a:t>
            </a:r>
            <a:endParaRPr lang="en-US" altLang="en-US" sz="2000">
              <a:solidFill>
                <a:srgbClr val="000000"/>
              </a:solidFill>
            </a:endParaRPr>
          </a:p>
        </p:txBody>
      </p:sp>
      <p:sp>
        <p:nvSpPr>
          <p:cNvPr id="2059" name="Rectangle 2"/>
          <p:cNvSpPr>
            <a:spLocks noGrp="1" noChangeArrowheads="1"/>
          </p:cNvSpPr>
          <p:nvPr>
            <p:ph type="title"/>
          </p:nvPr>
        </p:nvSpPr>
        <p:spPr>
          <a:xfrm>
            <a:off x="250827" y="0"/>
            <a:ext cx="8569325" cy="857250"/>
          </a:xfrm>
        </p:spPr>
        <p:txBody>
          <a:bodyPr/>
          <a:lstStyle/>
          <a:p>
            <a:pPr eaLnBrk="1" hangingPunct="1"/>
            <a:r>
              <a:rPr lang="en-US" altLang="en-US" sz="4000">
                <a:solidFill>
                  <a:schemeClr val="bg1"/>
                </a:solidFill>
              </a:rPr>
              <a:t>Change Management</a:t>
            </a:r>
            <a:endParaRPr lang="en-US" altLang="en-US"/>
          </a:p>
        </p:txBody>
      </p:sp>
      <p:sp>
        <p:nvSpPr>
          <p:cNvPr id="2060" name="Rectangle 52"/>
          <p:cNvSpPr>
            <a:spLocks noChangeArrowheads="1"/>
          </p:cNvSpPr>
          <p:nvPr/>
        </p:nvSpPr>
        <p:spPr bwMode="auto">
          <a:xfrm>
            <a:off x="133350" y="4925617"/>
            <a:ext cx="86868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000">
                <a:solidFill>
                  <a:srgbClr val="808080"/>
                </a:solidFill>
              </a:rPr>
              <a:t>Adapted from Knoster, T. (1991) Presentation at TASH Conference, Washington DC  (Adapted by Knoster from Enterprise Group Ltd.)</a:t>
            </a:r>
          </a:p>
        </p:txBody>
      </p:sp>
    </p:spTree>
    <p:extLst>
      <p:ext uri="{BB962C8B-B14F-4D97-AF65-F5344CB8AC3E}">
        <p14:creationId xmlns:p14="http://schemas.microsoft.com/office/powerpoint/2010/main" val="5372569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p:nvPr/>
        </p:nvSpPr>
        <p:spPr>
          <a:xfrm>
            <a:off x="0" y="0"/>
            <a:ext cx="9144000" cy="897731"/>
          </a:xfrm>
          <a:prstGeom prst="rect">
            <a:avLst/>
          </a:prstGeom>
          <a:solidFill>
            <a:srgbClr val="16396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GB">
              <a:solidFill>
                <a:srgbClr val="FFFFFF"/>
              </a:solidFill>
            </a:endParaRPr>
          </a:p>
        </p:txBody>
      </p:sp>
      <p:grpSp>
        <p:nvGrpSpPr>
          <p:cNvPr id="2051" name="Group 54"/>
          <p:cNvGrpSpPr>
            <a:grpSpLocks/>
          </p:cNvGrpSpPr>
          <p:nvPr/>
        </p:nvGrpSpPr>
        <p:grpSpPr bwMode="auto">
          <a:xfrm>
            <a:off x="1187450" y="1028700"/>
            <a:ext cx="7272338" cy="539354"/>
            <a:chOff x="748" y="864"/>
            <a:chExt cx="4581" cy="453"/>
          </a:xfrm>
        </p:grpSpPr>
        <p:sp>
          <p:nvSpPr>
            <p:cNvPr id="2101" name="Rectangle 4"/>
            <p:cNvSpPr>
              <a:spLocks noChangeArrowheads="1"/>
            </p:cNvSpPr>
            <p:nvPr/>
          </p:nvSpPr>
          <p:spPr bwMode="auto">
            <a:xfrm>
              <a:off x="748" y="864"/>
              <a:ext cx="726" cy="45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dirty="0">
                  <a:solidFill>
                    <a:srgbClr val="FFFFFF"/>
                  </a:solidFill>
                </a:rPr>
                <a:t>Vision</a:t>
              </a:r>
            </a:p>
          </p:txBody>
        </p:sp>
        <p:sp>
          <p:nvSpPr>
            <p:cNvPr id="2102" name="Rectangle 5"/>
            <p:cNvSpPr>
              <a:spLocks noChangeArrowheads="1"/>
            </p:cNvSpPr>
            <p:nvPr/>
          </p:nvSpPr>
          <p:spPr bwMode="auto">
            <a:xfrm>
              <a:off x="1473" y="864"/>
              <a:ext cx="726" cy="453"/>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Skills</a:t>
              </a:r>
            </a:p>
          </p:txBody>
        </p:sp>
        <p:sp>
          <p:nvSpPr>
            <p:cNvPr id="2103" name="Rectangle 6"/>
            <p:cNvSpPr>
              <a:spLocks noChangeArrowheads="1"/>
            </p:cNvSpPr>
            <p:nvPr/>
          </p:nvSpPr>
          <p:spPr bwMode="auto">
            <a:xfrm>
              <a:off x="2199" y="864"/>
              <a:ext cx="726" cy="453"/>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Incentives</a:t>
              </a:r>
            </a:p>
          </p:txBody>
        </p:sp>
        <p:sp>
          <p:nvSpPr>
            <p:cNvPr id="2104" name="Rectangle 7"/>
            <p:cNvSpPr>
              <a:spLocks noChangeArrowheads="1"/>
            </p:cNvSpPr>
            <p:nvPr/>
          </p:nvSpPr>
          <p:spPr bwMode="auto">
            <a:xfrm>
              <a:off x="2925" y="864"/>
              <a:ext cx="726" cy="45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Resources</a:t>
              </a:r>
            </a:p>
          </p:txBody>
        </p:sp>
        <p:sp>
          <p:nvSpPr>
            <p:cNvPr id="2105" name="Rectangle 8"/>
            <p:cNvSpPr>
              <a:spLocks noChangeArrowheads="1"/>
            </p:cNvSpPr>
            <p:nvPr/>
          </p:nvSpPr>
          <p:spPr bwMode="auto">
            <a:xfrm>
              <a:off x="3651" y="864"/>
              <a:ext cx="726" cy="453"/>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Action</a:t>
              </a:r>
            </a:p>
            <a:p>
              <a:pPr algn="ctr" defTabSz="914400" eaLnBrk="1" fontAlgn="base" hangingPunct="1">
                <a:spcBef>
                  <a:spcPct val="0"/>
                </a:spcBef>
                <a:spcAft>
                  <a:spcPct val="0"/>
                </a:spcAft>
                <a:buFontTx/>
                <a:buNone/>
              </a:pPr>
              <a:r>
                <a:rPr lang="en-GB" altLang="en-US" sz="1600">
                  <a:solidFill>
                    <a:srgbClr val="FFFFFF"/>
                  </a:solidFill>
                </a:rPr>
                <a:t>Plan</a:t>
              </a:r>
            </a:p>
          </p:txBody>
        </p:sp>
        <p:grpSp>
          <p:nvGrpSpPr>
            <p:cNvPr id="2106" name="Group 9"/>
            <p:cNvGrpSpPr>
              <a:grpSpLocks/>
            </p:cNvGrpSpPr>
            <p:nvPr/>
          </p:nvGrpSpPr>
          <p:grpSpPr bwMode="auto">
            <a:xfrm>
              <a:off x="4377" y="864"/>
              <a:ext cx="952" cy="453"/>
              <a:chOff x="4332" y="647"/>
              <a:chExt cx="952" cy="453"/>
            </a:xfrm>
          </p:grpSpPr>
          <p:sp>
            <p:nvSpPr>
              <p:cNvPr id="2107" name="Rectangle 10"/>
              <p:cNvSpPr>
                <a:spLocks noChangeArrowheads="1"/>
              </p:cNvSpPr>
              <p:nvPr/>
            </p:nvSpPr>
            <p:spPr bwMode="auto">
              <a:xfrm>
                <a:off x="4558" y="647"/>
                <a:ext cx="726" cy="453"/>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dirty="0">
                    <a:solidFill>
                      <a:srgbClr val="FFFFFF"/>
                    </a:solidFill>
                  </a:rPr>
                  <a:t>Change</a:t>
                </a:r>
              </a:p>
            </p:txBody>
          </p:sp>
          <p:sp>
            <p:nvSpPr>
              <p:cNvPr id="2108" name="Rectangle 11"/>
              <p:cNvSpPr>
                <a:spLocks noChangeArrowheads="1"/>
              </p:cNvSpPr>
              <p:nvPr/>
            </p:nvSpPr>
            <p:spPr bwMode="auto">
              <a:xfrm>
                <a:off x="4332" y="647"/>
                <a:ext cx="22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t>=</a:t>
                </a:r>
              </a:p>
            </p:txBody>
          </p:sp>
        </p:grpSp>
      </p:grpSp>
      <p:grpSp>
        <p:nvGrpSpPr>
          <p:cNvPr id="4" name="Group 55"/>
          <p:cNvGrpSpPr>
            <a:grpSpLocks/>
          </p:cNvGrpSpPr>
          <p:nvPr/>
        </p:nvGrpSpPr>
        <p:grpSpPr bwMode="auto">
          <a:xfrm>
            <a:off x="2338388" y="1622824"/>
            <a:ext cx="6121400" cy="539353"/>
            <a:chOff x="1473" y="1363"/>
            <a:chExt cx="3856" cy="453"/>
          </a:xfrm>
        </p:grpSpPr>
        <p:grpSp>
          <p:nvGrpSpPr>
            <p:cNvPr id="2093" name="Group 12"/>
            <p:cNvGrpSpPr>
              <a:grpSpLocks/>
            </p:cNvGrpSpPr>
            <p:nvPr/>
          </p:nvGrpSpPr>
          <p:grpSpPr bwMode="auto">
            <a:xfrm>
              <a:off x="1473" y="1363"/>
              <a:ext cx="2904" cy="453"/>
              <a:chOff x="1428" y="1146"/>
              <a:chExt cx="2904" cy="453"/>
            </a:xfrm>
          </p:grpSpPr>
          <p:sp>
            <p:nvSpPr>
              <p:cNvPr id="2097" name="Rectangle 13"/>
              <p:cNvSpPr>
                <a:spLocks noChangeArrowheads="1"/>
              </p:cNvSpPr>
              <p:nvPr/>
            </p:nvSpPr>
            <p:spPr bwMode="auto">
              <a:xfrm>
                <a:off x="1428" y="1146"/>
                <a:ext cx="726" cy="453"/>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Skills</a:t>
                </a:r>
              </a:p>
            </p:txBody>
          </p:sp>
          <p:sp>
            <p:nvSpPr>
              <p:cNvPr id="2098" name="Rectangle 14"/>
              <p:cNvSpPr>
                <a:spLocks noChangeArrowheads="1"/>
              </p:cNvSpPr>
              <p:nvPr/>
            </p:nvSpPr>
            <p:spPr bwMode="auto">
              <a:xfrm>
                <a:off x="2154" y="1146"/>
                <a:ext cx="726" cy="453"/>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Incentives</a:t>
                </a:r>
              </a:p>
            </p:txBody>
          </p:sp>
          <p:sp>
            <p:nvSpPr>
              <p:cNvPr id="2099" name="Rectangle 15"/>
              <p:cNvSpPr>
                <a:spLocks noChangeArrowheads="1"/>
              </p:cNvSpPr>
              <p:nvPr/>
            </p:nvSpPr>
            <p:spPr bwMode="auto">
              <a:xfrm>
                <a:off x="2880" y="1146"/>
                <a:ext cx="726" cy="45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Resources</a:t>
                </a:r>
              </a:p>
            </p:txBody>
          </p:sp>
          <p:sp>
            <p:nvSpPr>
              <p:cNvPr id="2100" name="Rectangle 16"/>
              <p:cNvSpPr>
                <a:spLocks noChangeArrowheads="1"/>
              </p:cNvSpPr>
              <p:nvPr/>
            </p:nvSpPr>
            <p:spPr bwMode="auto">
              <a:xfrm>
                <a:off x="3606" y="1146"/>
                <a:ext cx="726" cy="453"/>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Action</a:t>
                </a:r>
              </a:p>
              <a:p>
                <a:pPr algn="ctr" defTabSz="914400" eaLnBrk="1" fontAlgn="base" hangingPunct="1">
                  <a:spcBef>
                    <a:spcPct val="0"/>
                  </a:spcBef>
                  <a:spcAft>
                    <a:spcPct val="0"/>
                  </a:spcAft>
                  <a:buFontTx/>
                  <a:buNone/>
                </a:pPr>
                <a:r>
                  <a:rPr lang="en-GB" altLang="en-US" sz="1600">
                    <a:solidFill>
                      <a:srgbClr val="FFFFFF"/>
                    </a:solidFill>
                  </a:rPr>
                  <a:t>Plan</a:t>
                </a:r>
              </a:p>
            </p:txBody>
          </p:sp>
        </p:grpSp>
        <p:grpSp>
          <p:nvGrpSpPr>
            <p:cNvPr id="2094" name="Group 17"/>
            <p:cNvGrpSpPr>
              <a:grpSpLocks/>
            </p:cNvGrpSpPr>
            <p:nvPr/>
          </p:nvGrpSpPr>
          <p:grpSpPr bwMode="auto">
            <a:xfrm>
              <a:off x="4377" y="1363"/>
              <a:ext cx="952" cy="453"/>
              <a:chOff x="4332" y="1146"/>
              <a:chExt cx="952" cy="453"/>
            </a:xfrm>
          </p:grpSpPr>
          <p:sp>
            <p:nvSpPr>
              <p:cNvPr id="2095" name="Rectangle 18"/>
              <p:cNvSpPr>
                <a:spLocks noChangeArrowheads="1"/>
              </p:cNvSpPr>
              <p:nvPr/>
            </p:nvSpPr>
            <p:spPr bwMode="auto">
              <a:xfrm>
                <a:off x="4558" y="1146"/>
                <a:ext cx="726" cy="453"/>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Confusion</a:t>
                </a:r>
              </a:p>
            </p:txBody>
          </p:sp>
          <p:sp>
            <p:nvSpPr>
              <p:cNvPr id="2096" name="Rectangle 19"/>
              <p:cNvSpPr>
                <a:spLocks noChangeArrowheads="1"/>
              </p:cNvSpPr>
              <p:nvPr/>
            </p:nvSpPr>
            <p:spPr bwMode="auto">
              <a:xfrm>
                <a:off x="4332" y="1146"/>
                <a:ext cx="22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t>=</a:t>
                </a:r>
              </a:p>
            </p:txBody>
          </p:sp>
        </p:grpSp>
      </p:grpSp>
      <p:grpSp>
        <p:nvGrpSpPr>
          <p:cNvPr id="7" name="Group 56"/>
          <p:cNvGrpSpPr>
            <a:grpSpLocks/>
          </p:cNvGrpSpPr>
          <p:nvPr/>
        </p:nvGrpSpPr>
        <p:grpSpPr bwMode="auto">
          <a:xfrm>
            <a:off x="1187450" y="2216944"/>
            <a:ext cx="7272338" cy="539354"/>
            <a:chOff x="748" y="1862"/>
            <a:chExt cx="4581" cy="453"/>
          </a:xfrm>
        </p:grpSpPr>
        <p:grpSp>
          <p:nvGrpSpPr>
            <p:cNvPr id="2085" name="Group 20"/>
            <p:cNvGrpSpPr>
              <a:grpSpLocks/>
            </p:cNvGrpSpPr>
            <p:nvPr/>
          </p:nvGrpSpPr>
          <p:grpSpPr bwMode="auto">
            <a:xfrm>
              <a:off x="748" y="1862"/>
              <a:ext cx="3629" cy="453"/>
              <a:chOff x="703" y="1645"/>
              <a:chExt cx="3629" cy="453"/>
            </a:xfrm>
          </p:grpSpPr>
          <p:sp>
            <p:nvSpPr>
              <p:cNvPr id="2089" name="Rectangle 21"/>
              <p:cNvSpPr>
                <a:spLocks noChangeArrowheads="1"/>
              </p:cNvSpPr>
              <p:nvPr/>
            </p:nvSpPr>
            <p:spPr bwMode="auto">
              <a:xfrm>
                <a:off x="703" y="1645"/>
                <a:ext cx="726" cy="45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Vision</a:t>
                </a:r>
              </a:p>
            </p:txBody>
          </p:sp>
          <p:sp>
            <p:nvSpPr>
              <p:cNvPr id="2090" name="Rectangle 22"/>
              <p:cNvSpPr>
                <a:spLocks noChangeArrowheads="1"/>
              </p:cNvSpPr>
              <p:nvPr/>
            </p:nvSpPr>
            <p:spPr bwMode="auto">
              <a:xfrm>
                <a:off x="2154" y="1645"/>
                <a:ext cx="726" cy="453"/>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Incentives</a:t>
                </a:r>
              </a:p>
            </p:txBody>
          </p:sp>
          <p:sp>
            <p:nvSpPr>
              <p:cNvPr id="2091" name="Rectangle 23"/>
              <p:cNvSpPr>
                <a:spLocks noChangeArrowheads="1"/>
              </p:cNvSpPr>
              <p:nvPr/>
            </p:nvSpPr>
            <p:spPr bwMode="auto">
              <a:xfrm>
                <a:off x="2880" y="1645"/>
                <a:ext cx="726" cy="45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Resources</a:t>
                </a:r>
              </a:p>
            </p:txBody>
          </p:sp>
          <p:sp>
            <p:nvSpPr>
              <p:cNvPr id="2092" name="Rectangle 24"/>
              <p:cNvSpPr>
                <a:spLocks noChangeArrowheads="1"/>
              </p:cNvSpPr>
              <p:nvPr/>
            </p:nvSpPr>
            <p:spPr bwMode="auto">
              <a:xfrm>
                <a:off x="3606" y="1645"/>
                <a:ext cx="726" cy="453"/>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Action</a:t>
                </a:r>
              </a:p>
              <a:p>
                <a:pPr algn="ctr" defTabSz="914400" eaLnBrk="1" fontAlgn="base" hangingPunct="1">
                  <a:spcBef>
                    <a:spcPct val="0"/>
                  </a:spcBef>
                  <a:spcAft>
                    <a:spcPct val="0"/>
                  </a:spcAft>
                  <a:buFontTx/>
                  <a:buNone/>
                </a:pPr>
                <a:r>
                  <a:rPr lang="en-GB" altLang="en-US" sz="1600">
                    <a:solidFill>
                      <a:srgbClr val="FFFFFF"/>
                    </a:solidFill>
                  </a:rPr>
                  <a:t>Plan</a:t>
                </a:r>
              </a:p>
            </p:txBody>
          </p:sp>
        </p:grpSp>
        <p:grpSp>
          <p:nvGrpSpPr>
            <p:cNvPr id="2086" name="Group 25"/>
            <p:cNvGrpSpPr>
              <a:grpSpLocks/>
            </p:cNvGrpSpPr>
            <p:nvPr/>
          </p:nvGrpSpPr>
          <p:grpSpPr bwMode="auto">
            <a:xfrm>
              <a:off x="4377" y="1862"/>
              <a:ext cx="952" cy="453"/>
              <a:chOff x="4332" y="1645"/>
              <a:chExt cx="952" cy="453"/>
            </a:xfrm>
          </p:grpSpPr>
          <p:sp>
            <p:nvSpPr>
              <p:cNvPr id="2087" name="Rectangle 26"/>
              <p:cNvSpPr>
                <a:spLocks noChangeArrowheads="1"/>
              </p:cNvSpPr>
              <p:nvPr/>
            </p:nvSpPr>
            <p:spPr bwMode="auto">
              <a:xfrm>
                <a:off x="4558" y="1645"/>
                <a:ext cx="726" cy="453"/>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Anxiety</a:t>
                </a:r>
              </a:p>
            </p:txBody>
          </p:sp>
          <p:sp>
            <p:nvSpPr>
              <p:cNvPr id="2088" name="Rectangle 27"/>
              <p:cNvSpPr>
                <a:spLocks noChangeArrowheads="1"/>
              </p:cNvSpPr>
              <p:nvPr/>
            </p:nvSpPr>
            <p:spPr bwMode="auto">
              <a:xfrm>
                <a:off x="4332" y="1645"/>
                <a:ext cx="22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t>=</a:t>
                </a:r>
              </a:p>
            </p:txBody>
          </p:sp>
        </p:grpSp>
      </p:grpSp>
      <p:grpSp>
        <p:nvGrpSpPr>
          <p:cNvPr id="10" name="Group 57"/>
          <p:cNvGrpSpPr>
            <a:grpSpLocks/>
          </p:cNvGrpSpPr>
          <p:nvPr/>
        </p:nvGrpSpPr>
        <p:grpSpPr bwMode="auto">
          <a:xfrm>
            <a:off x="1187450" y="2811067"/>
            <a:ext cx="7272338" cy="539353"/>
            <a:chOff x="748" y="2361"/>
            <a:chExt cx="4581" cy="453"/>
          </a:xfrm>
        </p:grpSpPr>
        <p:grpSp>
          <p:nvGrpSpPr>
            <p:cNvPr id="2077" name="Group 28"/>
            <p:cNvGrpSpPr>
              <a:grpSpLocks/>
            </p:cNvGrpSpPr>
            <p:nvPr/>
          </p:nvGrpSpPr>
          <p:grpSpPr bwMode="auto">
            <a:xfrm>
              <a:off x="748" y="2361"/>
              <a:ext cx="3629" cy="453"/>
              <a:chOff x="703" y="2144"/>
              <a:chExt cx="3629" cy="453"/>
            </a:xfrm>
          </p:grpSpPr>
          <p:sp>
            <p:nvSpPr>
              <p:cNvPr id="2081" name="Rectangle 29"/>
              <p:cNvSpPr>
                <a:spLocks noChangeArrowheads="1"/>
              </p:cNvSpPr>
              <p:nvPr/>
            </p:nvSpPr>
            <p:spPr bwMode="auto">
              <a:xfrm>
                <a:off x="703" y="2144"/>
                <a:ext cx="726" cy="45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Vision</a:t>
                </a:r>
              </a:p>
            </p:txBody>
          </p:sp>
          <p:sp>
            <p:nvSpPr>
              <p:cNvPr id="2082" name="Rectangle 30"/>
              <p:cNvSpPr>
                <a:spLocks noChangeArrowheads="1"/>
              </p:cNvSpPr>
              <p:nvPr/>
            </p:nvSpPr>
            <p:spPr bwMode="auto">
              <a:xfrm>
                <a:off x="1428" y="2144"/>
                <a:ext cx="726" cy="453"/>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Skills</a:t>
                </a:r>
              </a:p>
            </p:txBody>
          </p:sp>
          <p:sp>
            <p:nvSpPr>
              <p:cNvPr id="2083" name="Rectangle 31"/>
              <p:cNvSpPr>
                <a:spLocks noChangeArrowheads="1"/>
              </p:cNvSpPr>
              <p:nvPr/>
            </p:nvSpPr>
            <p:spPr bwMode="auto">
              <a:xfrm>
                <a:off x="2880" y="2144"/>
                <a:ext cx="726" cy="45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Resources</a:t>
                </a:r>
              </a:p>
            </p:txBody>
          </p:sp>
          <p:sp>
            <p:nvSpPr>
              <p:cNvPr id="2084" name="Rectangle 32"/>
              <p:cNvSpPr>
                <a:spLocks noChangeArrowheads="1"/>
              </p:cNvSpPr>
              <p:nvPr/>
            </p:nvSpPr>
            <p:spPr bwMode="auto">
              <a:xfrm>
                <a:off x="3606" y="2144"/>
                <a:ext cx="726" cy="453"/>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Action</a:t>
                </a:r>
              </a:p>
              <a:p>
                <a:pPr algn="ctr" defTabSz="914400" eaLnBrk="1" fontAlgn="base" hangingPunct="1">
                  <a:spcBef>
                    <a:spcPct val="0"/>
                  </a:spcBef>
                  <a:spcAft>
                    <a:spcPct val="0"/>
                  </a:spcAft>
                  <a:buFontTx/>
                  <a:buNone/>
                </a:pPr>
                <a:r>
                  <a:rPr lang="en-GB" altLang="en-US" sz="1600">
                    <a:solidFill>
                      <a:srgbClr val="FFFFFF"/>
                    </a:solidFill>
                  </a:rPr>
                  <a:t>Plan</a:t>
                </a:r>
              </a:p>
            </p:txBody>
          </p:sp>
        </p:grpSp>
        <p:grpSp>
          <p:nvGrpSpPr>
            <p:cNvPr id="2078" name="Group 33"/>
            <p:cNvGrpSpPr>
              <a:grpSpLocks/>
            </p:cNvGrpSpPr>
            <p:nvPr/>
          </p:nvGrpSpPr>
          <p:grpSpPr bwMode="auto">
            <a:xfrm>
              <a:off x="4377" y="2361"/>
              <a:ext cx="952" cy="453"/>
              <a:chOff x="4332" y="2144"/>
              <a:chExt cx="952" cy="453"/>
            </a:xfrm>
          </p:grpSpPr>
          <p:sp>
            <p:nvSpPr>
              <p:cNvPr id="2079" name="Rectangle 34"/>
              <p:cNvSpPr>
                <a:spLocks noChangeArrowheads="1"/>
              </p:cNvSpPr>
              <p:nvPr/>
            </p:nvSpPr>
            <p:spPr bwMode="auto">
              <a:xfrm>
                <a:off x="4558" y="2144"/>
                <a:ext cx="726" cy="453"/>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Resistance</a:t>
                </a:r>
              </a:p>
            </p:txBody>
          </p:sp>
          <p:sp>
            <p:nvSpPr>
              <p:cNvPr id="2080" name="Rectangle 35"/>
              <p:cNvSpPr>
                <a:spLocks noChangeArrowheads="1"/>
              </p:cNvSpPr>
              <p:nvPr/>
            </p:nvSpPr>
            <p:spPr bwMode="auto">
              <a:xfrm>
                <a:off x="4332" y="2144"/>
                <a:ext cx="22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t>=</a:t>
                </a:r>
              </a:p>
            </p:txBody>
          </p:sp>
        </p:grpSp>
      </p:grpSp>
      <p:grpSp>
        <p:nvGrpSpPr>
          <p:cNvPr id="13" name="Group 58"/>
          <p:cNvGrpSpPr>
            <a:grpSpLocks/>
          </p:cNvGrpSpPr>
          <p:nvPr/>
        </p:nvGrpSpPr>
        <p:grpSpPr bwMode="auto">
          <a:xfrm>
            <a:off x="1187450" y="3405187"/>
            <a:ext cx="7272338" cy="539354"/>
            <a:chOff x="748" y="2860"/>
            <a:chExt cx="4581" cy="453"/>
          </a:xfrm>
        </p:grpSpPr>
        <p:grpSp>
          <p:nvGrpSpPr>
            <p:cNvPr id="2069" name="Group 36"/>
            <p:cNvGrpSpPr>
              <a:grpSpLocks/>
            </p:cNvGrpSpPr>
            <p:nvPr/>
          </p:nvGrpSpPr>
          <p:grpSpPr bwMode="auto">
            <a:xfrm>
              <a:off x="748" y="2860"/>
              <a:ext cx="3629" cy="453"/>
              <a:chOff x="703" y="2643"/>
              <a:chExt cx="3629" cy="453"/>
            </a:xfrm>
          </p:grpSpPr>
          <p:sp>
            <p:nvSpPr>
              <p:cNvPr id="2073" name="Rectangle 37"/>
              <p:cNvSpPr>
                <a:spLocks noChangeArrowheads="1"/>
              </p:cNvSpPr>
              <p:nvPr/>
            </p:nvSpPr>
            <p:spPr bwMode="auto">
              <a:xfrm>
                <a:off x="703" y="2643"/>
                <a:ext cx="726" cy="45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Vision</a:t>
                </a:r>
              </a:p>
            </p:txBody>
          </p:sp>
          <p:sp>
            <p:nvSpPr>
              <p:cNvPr id="2074" name="Rectangle 38"/>
              <p:cNvSpPr>
                <a:spLocks noChangeArrowheads="1"/>
              </p:cNvSpPr>
              <p:nvPr/>
            </p:nvSpPr>
            <p:spPr bwMode="auto">
              <a:xfrm>
                <a:off x="1428" y="2643"/>
                <a:ext cx="726" cy="453"/>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Skills</a:t>
                </a:r>
              </a:p>
            </p:txBody>
          </p:sp>
          <p:sp>
            <p:nvSpPr>
              <p:cNvPr id="2075" name="Rectangle 39"/>
              <p:cNvSpPr>
                <a:spLocks noChangeArrowheads="1"/>
              </p:cNvSpPr>
              <p:nvPr/>
            </p:nvSpPr>
            <p:spPr bwMode="auto">
              <a:xfrm>
                <a:off x="2154" y="2643"/>
                <a:ext cx="726" cy="453"/>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Incentives</a:t>
                </a:r>
              </a:p>
            </p:txBody>
          </p:sp>
          <p:sp>
            <p:nvSpPr>
              <p:cNvPr id="2076" name="Rectangle 40"/>
              <p:cNvSpPr>
                <a:spLocks noChangeArrowheads="1"/>
              </p:cNvSpPr>
              <p:nvPr/>
            </p:nvSpPr>
            <p:spPr bwMode="auto">
              <a:xfrm>
                <a:off x="3606" y="2643"/>
                <a:ext cx="726" cy="453"/>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Action</a:t>
                </a:r>
              </a:p>
              <a:p>
                <a:pPr algn="ctr" defTabSz="914400" eaLnBrk="1" fontAlgn="base" hangingPunct="1">
                  <a:spcBef>
                    <a:spcPct val="0"/>
                  </a:spcBef>
                  <a:spcAft>
                    <a:spcPct val="0"/>
                  </a:spcAft>
                  <a:buFontTx/>
                  <a:buNone/>
                </a:pPr>
                <a:r>
                  <a:rPr lang="en-GB" altLang="en-US" sz="1600">
                    <a:solidFill>
                      <a:srgbClr val="FFFFFF"/>
                    </a:solidFill>
                  </a:rPr>
                  <a:t>Plan</a:t>
                </a:r>
              </a:p>
            </p:txBody>
          </p:sp>
        </p:grpSp>
        <p:grpSp>
          <p:nvGrpSpPr>
            <p:cNvPr id="2070" name="Group 41"/>
            <p:cNvGrpSpPr>
              <a:grpSpLocks/>
            </p:cNvGrpSpPr>
            <p:nvPr/>
          </p:nvGrpSpPr>
          <p:grpSpPr bwMode="auto">
            <a:xfrm>
              <a:off x="4377" y="2860"/>
              <a:ext cx="952" cy="453"/>
              <a:chOff x="4332" y="2643"/>
              <a:chExt cx="952" cy="453"/>
            </a:xfrm>
          </p:grpSpPr>
          <p:sp>
            <p:nvSpPr>
              <p:cNvPr id="2071" name="Rectangle 42"/>
              <p:cNvSpPr>
                <a:spLocks noChangeArrowheads="1"/>
              </p:cNvSpPr>
              <p:nvPr/>
            </p:nvSpPr>
            <p:spPr bwMode="auto">
              <a:xfrm>
                <a:off x="4558" y="2643"/>
                <a:ext cx="726" cy="453"/>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Frustration</a:t>
                </a:r>
              </a:p>
            </p:txBody>
          </p:sp>
          <p:sp>
            <p:nvSpPr>
              <p:cNvPr id="2072" name="Rectangle 43"/>
              <p:cNvSpPr>
                <a:spLocks noChangeArrowheads="1"/>
              </p:cNvSpPr>
              <p:nvPr/>
            </p:nvSpPr>
            <p:spPr bwMode="auto">
              <a:xfrm>
                <a:off x="4332" y="2643"/>
                <a:ext cx="22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t>=</a:t>
                </a:r>
              </a:p>
            </p:txBody>
          </p:sp>
        </p:grpSp>
      </p:grpSp>
      <p:grpSp>
        <p:nvGrpSpPr>
          <p:cNvPr id="16" name="Group 59"/>
          <p:cNvGrpSpPr>
            <a:grpSpLocks/>
          </p:cNvGrpSpPr>
          <p:nvPr/>
        </p:nvGrpSpPr>
        <p:grpSpPr bwMode="auto">
          <a:xfrm>
            <a:off x="1187450" y="3999311"/>
            <a:ext cx="7272338" cy="539353"/>
            <a:chOff x="748" y="3359"/>
            <a:chExt cx="4581" cy="453"/>
          </a:xfrm>
        </p:grpSpPr>
        <p:grpSp>
          <p:nvGrpSpPr>
            <p:cNvPr id="2061" name="Group 44"/>
            <p:cNvGrpSpPr>
              <a:grpSpLocks/>
            </p:cNvGrpSpPr>
            <p:nvPr/>
          </p:nvGrpSpPr>
          <p:grpSpPr bwMode="auto">
            <a:xfrm>
              <a:off x="748" y="3359"/>
              <a:ext cx="2903" cy="453"/>
              <a:chOff x="703" y="3142"/>
              <a:chExt cx="2903" cy="453"/>
            </a:xfrm>
          </p:grpSpPr>
          <p:sp>
            <p:nvSpPr>
              <p:cNvPr id="2065" name="Rectangle 45"/>
              <p:cNvSpPr>
                <a:spLocks noChangeArrowheads="1"/>
              </p:cNvSpPr>
              <p:nvPr/>
            </p:nvSpPr>
            <p:spPr bwMode="auto">
              <a:xfrm>
                <a:off x="703" y="3142"/>
                <a:ext cx="726" cy="45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Vision</a:t>
                </a:r>
              </a:p>
            </p:txBody>
          </p:sp>
          <p:sp>
            <p:nvSpPr>
              <p:cNvPr id="2066" name="Rectangle 46"/>
              <p:cNvSpPr>
                <a:spLocks noChangeArrowheads="1"/>
              </p:cNvSpPr>
              <p:nvPr/>
            </p:nvSpPr>
            <p:spPr bwMode="auto">
              <a:xfrm>
                <a:off x="1428" y="3142"/>
                <a:ext cx="726" cy="453"/>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Skills</a:t>
                </a:r>
              </a:p>
            </p:txBody>
          </p:sp>
          <p:sp>
            <p:nvSpPr>
              <p:cNvPr id="2067" name="Rectangle 47"/>
              <p:cNvSpPr>
                <a:spLocks noChangeArrowheads="1"/>
              </p:cNvSpPr>
              <p:nvPr/>
            </p:nvSpPr>
            <p:spPr bwMode="auto">
              <a:xfrm>
                <a:off x="2154" y="3142"/>
                <a:ext cx="726" cy="453"/>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Incentives</a:t>
                </a:r>
              </a:p>
            </p:txBody>
          </p:sp>
          <p:sp>
            <p:nvSpPr>
              <p:cNvPr id="2068" name="Rectangle 48"/>
              <p:cNvSpPr>
                <a:spLocks noChangeArrowheads="1"/>
              </p:cNvSpPr>
              <p:nvPr/>
            </p:nvSpPr>
            <p:spPr bwMode="auto">
              <a:xfrm>
                <a:off x="2880" y="3142"/>
                <a:ext cx="726" cy="453"/>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Resources</a:t>
                </a:r>
              </a:p>
            </p:txBody>
          </p:sp>
        </p:grpSp>
        <p:grpSp>
          <p:nvGrpSpPr>
            <p:cNvPr id="2062" name="Group 49"/>
            <p:cNvGrpSpPr>
              <a:grpSpLocks/>
            </p:cNvGrpSpPr>
            <p:nvPr/>
          </p:nvGrpSpPr>
          <p:grpSpPr bwMode="auto">
            <a:xfrm>
              <a:off x="4377" y="3359"/>
              <a:ext cx="952" cy="453"/>
              <a:chOff x="4332" y="3142"/>
              <a:chExt cx="952" cy="453"/>
            </a:xfrm>
          </p:grpSpPr>
          <p:sp>
            <p:nvSpPr>
              <p:cNvPr id="2063" name="Rectangle 50"/>
              <p:cNvSpPr>
                <a:spLocks noChangeArrowheads="1"/>
              </p:cNvSpPr>
              <p:nvPr/>
            </p:nvSpPr>
            <p:spPr bwMode="auto">
              <a:xfrm>
                <a:off x="4558" y="3142"/>
                <a:ext cx="726" cy="453"/>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solidFill>
                      <a:srgbClr val="FFFFFF"/>
                    </a:solidFill>
                  </a:rPr>
                  <a:t>Treadmill</a:t>
                </a:r>
              </a:p>
            </p:txBody>
          </p:sp>
          <p:sp>
            <p:nvSpPr>
              <p:cNvPr id="2064" name="Rectangle 51"/>
              <p:cNvSpPr>
                <a:spLocks noChangeArrowheads="1"/>
              </p:cNvSpPr>
              <p:nvPr/>
            </p:nvSpPr>
            <p:spPr bwMode="auto">
              <a:xfrm>
                <a:off x="4332" y="3142"/>
                <a:ext cx="22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600"/>
                  <a:t>=</a:t>
                </a:r>
              </a:p>
            </p:txBody>
          </p:sp>
        </p:grpSp>
      </p:grpSp>
      <p:sp>
        <p:nvSpPr>
          <p:cNvPr id="2057" name="Rectangle 52"/>
          <p:cNvSpPr>
            <a:spLocks noChangeArrowheads="1"/>
          </p:cNvSpPr>
          <p:nvPr/>
        </p:nvSpPr>
        <p:spPr bwMode="auto">
          <a:xfrm>
            <a:off x="0" y="4857752"/>
            <a:ext cx="68405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defTabSz="914400" eaLnBrk="1" fontAlgn="base" hangingPunct="1">
              <a:spcBef>
                <a:spcPct val="0"/>
              </a:spcBef>
              <a:spcAft>
                <a:spcPct val="0"/>
              </a:spcAft>
              <a:buFontTx/>
              <a:buNone/>
            </a:pPr>
            <a:r>
              <a:rPr lang="en-GB" altLang="en-US" sz="1000">
                <a:solidFill>
                  <a:srgbClr val="FFFFFF"/>
                </a:solidFill>
              </a:rPr>
              <a:t>Adapted from Knoster, T. (1991) Presentation at TASH Conference, Washington DCdaptedrom Enterprise Group Ltd.)</a:t>
            </a:r>
            <a:endParaRPr lang="en-GB" altLang="en-US" sz="1000">
              <a:solidFill>
                <a:srgbClr val="000000"/>
              </a:solidFill>
            </a:endParaRPr>
          </a:p>
        </p:txBody>
      </p:sp>
      <p:sp>
        <p:nvSpPr>
          <p:cNvPr id="2058" name="Rectangle 53"/>
          <p:cNvSpPr>
            <a:spLocks noChangeArrowheads="1"/>
          </p:cNvSpPr>
          <p:nvPr/>
        </p:nvSpPr>
        <p:spPr bwMode="auto">
          <a:xfrm>
            <a:off x="152400" y="4572001"/>
            <a:ext cx="8839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2000">
                <a:solidFill>
                  <a:srgbClr val="000000"/>
                </a:solidFill>
              </a:rPr>
              <a:t>If just one component is omitted the change experience becomes negative</a:t>
            </a:r>
            <a:endParaRPr lang="en-US" altLang="en-US" sz="2000">
              <a:solidFill>
                <a:srgbClr val="000000"/>
              </a:solidFill>
            </a:endParaRPr>
          </a:p>
        </p:txBody>
      </p:sp>
      <p:sp>
        <p:nvSpPr>
          <p:cNvPr id="2059" name="Rectangle 2"/>
          <p:cNvSpPr>
            <a:spLocks noGrp="1" noChangeArrowheads="1"/>
          </p:cNvSpPr>
          <p:nvPr>
            <p:ph type="title"/>
          </p:nvPr>
        </p:nvSpPr>
        <p:spPr>
          <a:xfrm>
            <a:off x="250827" y="0"/>
            <a:ext cx="8569325" cy="857250"/>
          </a:xfrm>
        </p:spPr>
        <p:txBody>
          <a:bodyPr/>
          <a:lstStyle/>
          <a:p>
            <a:pPr eaLnBrk="1" hangingPunct="1"/>
            <a:r>
              <a:rPr lang="en-US" altLang="en-US" sz="4000">
                <a:solidFill>
                  <a:schemeClr val="bg1"/>
                </a:solidFill>
              </a:rPr>
              <a:t>Change Management</a:t>
            </a:r>
            <a:endParaRPr lang="en-US" altLang="en-US"/>
          </a:p>
        </p:txBody>
      </p:sp>
      <p:sp>
        <p:nvSpPr>
          <p:cNvPr id="2060" name="Rectangle 52"/>
          <p:cNvSpPr>
            <a:spLocks noChangeArrowheads="1"/>
          </p:cNvSpPr>
          <p:nvPr/>
        </p:nvSpPr>
        <p:spPr bwMode="auto">
          <a:xfrm>
            <a:off x="133350" y="4925617"/>
            <a:ext cx="86868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rgbClr val="333399"/>
                </a:solidFill>
                <a:latin typeface="Arial" charset="0"/>
              </a:defRPr>
            </a:lvl1pPr>
            <a:lvl2pPr marL="742950" indent="-285750" eaLnBrk="0" hangingPunct="0">
              <a:spcBef>
                <a:spcPct val="20000"/>
              </a:spcBef>
              <a:buChar char="–"/>
              <a:defRPr sz="2800">
                <a:solidFill>
                  <a:srgbClr val="333399"/>
                </a:solidFill>
                <a:latin typeface="Arial" charset="0"/>
              </a:defRPr>
            </a:lvl2pPr>
            <a:lvl3pPr marL="1143000" indent="-228600" eaLnBrk="0" hangingPunct="0">
              <a:spcBef>
                <a:spcPct val="20000"/>
              </a:spcBef>
              <a:buChar char="•"/>
              <a:defRPr sz="2400">
                <a:solidFill>
                  <a:srgbClr val="333399"/>
                </a:solidFill>
                <a:latin typeface="Arial" charset="0"/>
              </a:defRPr>
            </a:lvl3pPr>
            <a:lvl4pPr marL="1600200" indent="-228600" eaLnBrk="0" hangingPunct="0">
              <a:spcBef>
                <a:spcPct val="20000"/>
              </a:spcBef>
              <a:buChar char="–"/>
              <a:defRPr sz="2000">
                <a:solidFill>
                  <a:srgbClr val="333399"/>
                </a:solidFill>
                <a:latin typeface="Arial" charset="0"/>
              </a:defRPr>
            </a:lvl4pPr>
            <a:lvl5pPr marL="2057400" indent="-228600" eaLnBrk="0" hangingPunct="0">
              <a:spcBef>
                <a:spcPct val="20000"/>
              </a:spcBef>
              <a:buChar char="»"/>
              <a:defRPr sz="2000">
                <a:solidFill>
                  <a:srgbClr val="333399"/>
                </a:solidFill>
                <a:latin typeface="Arial" charset="0"/>
              </a:defRPr>
            </a:lvl5pPr>
            <a:lvl6pPr marL="2514600" indent="-228600" eaLnBrk="0" fontAlgn="base" hangingPunct="0">
              <a:spcBef>
                <a:spcPct val="20000"/>
              </a:spcBef>
              <a:spcAft>
                <a:spcPct val="0"/>
              </a:spcAft>
              <a:buChar char="»"/>
              <a:defRPr sz="2000">
                <a:solidFill>
                  <a:srgbClr val="333399"/>
                </a:solidFill>
                <a:latin typeface="Arial" charset="0"/>
              </a:defRPr>
            </a:lvl6pPr>
            <a:lvl7pPr marL="2971800" indent="-228600" eaLnBrk="0" fontAlgn="base" hangingPunct="0">
              <a:spcBef>
                <a:spcPct val="20000"/>
              </a:spcBef>
              <a:spcAft>
                <a:spcPct val="0"/>
              </a:spcAft>
              <a:buChar char="»"/>
              <a:defRPr sz="2000">
                <a:solidFill>
                  <a:srgbClr val="333399"/>
                </a:solidFill>
                <a:latin typeface="Arial" charset="0"/>
              </a:defRPr>
            </a:lvl7pPr>
            <a:lvl8pPr marL="3429000" indent="-228600" eaLnBrk="0" fontAlgn="base" hangingPunct="0">
              <a:spcBef>
                <a:spcPct val="20000"/>
              </a:spcBef>
              <a:spcAft>
                <a:spcPct val="0"/>
              </a:spcAft>
              <a:buChar char="»"/>
              <a:defRPr sz="2000">
                <a:solidFill>
                  <a:srgbClr val="333399"/>
                </a:solidFill>
                <a:latin typeface="Arial" charset="0"/>
              </a:defRPr>
            </a:lvl8pPr>
            <a:lvl9pPr marL="3886200" indent="-228600" eaLnBrk="0" fontAlgn="base" hangingPunct="0">
              <a:spcBef>
                <a:spcPct val="20000"/>
              </a:spcBef>
              <a:spcAft>
                <a:spcPct val="0"/>
              </a:spcAft>
              <a:buChar char="»"/>
              <a:defRPr sz="2000">
                <a:solidFill>
                  <a:srgbClr val="333399"/>
                </a:solidFill>
                <a:latin typeface="Arial" charset="0"/>
              </a:defRPr>
            </a:lvl9pPr>
          </a:lstStyle>
          <a:p>
            <a:pPr algn="ctr" defTabSz="914400" eaLnBrk="1" fontAlgn="base" hangingPunct="1">
              <a:spcBef>
                <a:spcPct val="0"/>
              </a:spcBef>
              <a:spcAft>
                <a:spcPct val="0"/>
              </a:spcAft>
              <a:buFontTx/>
              <a:buNone/>
            </a:pPr>
            <a:r>
              <a:rPr lang="en-GB" altLang="en-US" sz="1000">
                <a:solidFill>
                  <a:srgbClr val="808080"/>
                </a:solidFill>
              </a:rPr>
              <a:t>Adapted from Knoster, T. (1991) Presentation at TASH Conference, Washington DC  (Adapted by Knoster from Enterprise Group Ltd.)</a:t>
            </a:r>
          </a:p>
        </p:txBody>
      </p:sp>
    </p:spTree>
    <p:extLst>
      <p:ext uri="{BB962C8B-B14F-4D97-AF65-F5344CB8AC3E}">
        <p14:creationId xmlns:p14="http://schemas.microsoft.com/office/powerpoint/2010/main" val="1682610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160" y="1354914"/>
            <a:ext cx="8229600" cy="1092292"/>
          </a:xfrm>
        </p:spPr>
        <p:txBody>
          <a:bodyPr>
            <a:normAutofit/>
          </a:bodyPr>
          <a:lstStyle/>
          <a:p>
            <a:pPr algn="ctr"/>
            <a:r>
              <a:rPr lang="en-GB" dirty="0" smtClean="0"/>
              <a:t>Roles and Responsibilities…</a:t>
            </a:r>
            <a:endParaRPr lang="en-GB"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5604" y="20686"/>
            <a:ext cx="2188396" cy="140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23411"/>
            <a:ext cx="1523128" cy="15478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e the source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1662" y="2720457"/>
            <a:ext cx="1652337" cy="1650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7398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1116" y="401240"/>
            <a:ext cx="8208000" cy="3179134"/>
          </a:xfrm>
        </p:spPr>
        <p:txBody>
          <a:bodyPr>
            <a:normAutofit fontScale="92500" lnSpcReduction="10000"/>
          </a:bodyPr>
          <a:lstStyle/>
          <a:p>
            <a:pPr algn="ctr"/>
            <a:endParaRPr lang="en-GB" dirty="0" smtClean="0"/>
          </a:p>
          <a:p>
            <a:pPr algn="ctr"/>
            <a:r>
              <a:rPr lang="en-GB" sz="3600" b="1" dirty="0" smtClean="0"/>
              <a:t>…what </a:t>
            </a:r>
            <a:r>
              <a:rPr lang="en-GB" sz="3600" b="1" dirty="0"/>
              <a:t>governing boards</a:t>
            </a:r>
          </a:p>
          <a:p>
            <a:pPr algn="ctr"/>
            <a:r>
              <a:rPr lang="en-GB" sz="3600" b="1" dirty="0"/>
              <a:t>should expect from school</a:t>
            </a:r>
          </a:p>
          <a:p>
            <a:pPr algn="ctr"/>
            <a:r>
              <a:rPr lang="en-GB" sz="3600" b="1" dirty="0"/>
              <a:t>l</a:t>
            </a:r>
            <a:r>
              <a:rPr lang="en-GB" sz="3600" b="1" dirty="0" smtClean="0"/>
              <a:t>eaders…. </a:t>
            </a:r>
            <a:r>
              <a:rPr lang="en-GB" sz="3600" b="1" dirty="0"/>
              <a:t>and what school</a:t>
            </a:r>
          </a:p>
          <a:p>
            <a:pPr algn="ctr"/>
            <a:r>
              <a:rPr lang="en-GB" sz="3600" b="1" dirty="0"/>
              <a:t>leaders should expect from</a:t>
            </a:r>
          </a:p>
          <a:p>
            <a:pPr algn="ctr"/>
            <a:r>
              <a:rPr lang="en-GB" sz="3600" b="1" dirty="0"/>
              <a:t>governing </a:t>
            </a:r>
            <a:r>
              <a:rPr lang="en-GB" sz="3600" b="1" dirty="0" smtClean="0"/>
              <a:t>boards…</a:t>
            </a:r>
            <a:endParaRPr lang="en-GB" sz="3600"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3938" y="0"/>
            <a:ext cx="2189163" cy="140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1662" y="2720457"/>
            <a:ext cx="1652337" cy="16508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823411"/>
            <a:ext cx="1523128" cy="1547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9883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11179" y="478466"/>
            <a:ext cx="7465134" cy="3596229"/>
          </a:xfrm>
        </p:spPr>
        <p:txBody>
          <a:bodyPr>
            <a:noAutofit/>
          </a:bodyPr>
          <a:lstStyle/>
          <a:p>
            <a:r>
              <a:rPr lang="en-GB" b="1" dirty="0"/>
              <a:t>Governing b</a:t>
            </a:r>
            <a:r>
              <a:rPr lang="en-GB" b="1" dirty="0" smtClean="0"/>
              <a:t>oards </a:t>
            </a:r>
            <a:r>
              <a:rPr lang="en-GB" b="1" dirty="0"/>
              <a:t>must have:</a:t>
            </a:r>
          </a:p>
          <a:p>
            <a:pPr marL="171450" indent="-171450">
              <a:buFont typeface="Arial" panose="020B0604020202020204" pitchFamily="34" charset="0"/>
              <a:buChar char="•"/>
            </a:pPr>
            <a:r>
              <a:rPr lang="en-GB" sz="1800" dirty="0"/>
              <a:t>t</a:t>
            </a:r>
            <a:r>
              <a:rPr lang="en-GB" sz="1800" dirty="0" smtClean="0"/>
              <a:t>he </a:t>
            </a:r>
            <a:r>
              <a:rPr lang="en-GB" sz="1800" dirty="0"/>
              <a:t>right people around the </a:t>
            </a:r>
            <a:r>
              <a:rPr lang="en-GB" sz="1800" dirty="0" smtClean="0"/>
              <a:t>table</a:t>
            </a:r>
            <a:endParaRPr lang="en-GB" sz="1800" dirty="0"/>
          </a:p>
          <a:p>
            <a:pPr marL="171450" indent="-171450">
              <a:buFont typeface="Arial" panose="020B0604020202020204" pitchFamily="34" charset="0"/>
              <a:buChar char="•"/>
            </a:pPr>
            <a:r>
              <a:rPr lang="en-GB" sz="1800" dirty="0"/>
              <a:t>a</a:t>
            </a:r>
            <a:r>
              <a:rPr lang="en-GB" sz="1800" dirty="0" smtClean="0"/>
              <a:t>n </a:t>
            </a:r>
            <a:r>
              <a:rPr lang="en-GB" sz="1800" dirty="0"/>
              <a:t>understanding of their </a:t>
            </a:r>
            <a:r>
              <a:rPr lang="en-GB" sz="1800" dirty="0" smtClean="0"/>
              <a:t>role and responsibilities</a:t>
            </a:r>
            <a:endParaRPr lang="en-GB" sz="1800" dirty="0"/>
          </a:p>
          <a:p>
            <a:pPr marL="171450" indent="-171450">
              <a:buFont typeface="Arial" panose="020B0604020202020204" pitchFamily="34" charset="0"/>
              <a:buChar char="•"/>
            </a:pPr>
            <a:r>
              <a:rPr lang="en-GB" sz="1800" dirty="0"/>
              <a:t>a</a:t>
            </a:r>
            <a:r>
              <a:rPr lang="en-GB" sz="1800" dirty="0" smtClean="0"/>
              <a:t> </a:t>
            </a:r>
            <a:r>
              <a:rPr lang="en-GB" sz="1800" dirty="0"/>
              <a:t>good </a:t>
            </a:r>
            <a:r>
              <a:rPr lang="en-GB" sz="1800" dirty="0" smtClean="0"/>
              <a:t>chair</a:t>
            </a:r>
            <a:endParaRPr lang="en-GB" sz="1800" dirty="0"/>
          </a:p>
          <a:p>
            <a:pPr marL="171450" indent="-171450">
              <a:buFont typeface="Arial" panose="020B0604020202020204" pitchFamily="34" charset="0"/>
              <a:buChar char="•"/>
            </a:pPr>
            <a:r>
              <a:rPr lang="en-GB" sz="1800" dirty="0"/>
              <a:t>p</a:t>
            </a:r>
            <a:r>
              <a:rPr lang="en-GB" sz="1800" dirty="0" smtClean="0"/>
              <a:t>rofessional clerking</a:t>
            </a:r>
          </a:p>
          <a:p>
            <a:pPr marL="171450" indent="-171450">
              <a:buFont typeface="Arial" panose="020B0604020202020204" pitchFamily="34" charset="0"/>
              <a:buChar char="•"/>
            </a:pPr>
            <a:r>
              <a:rPr lang="en-GB" sz="1800" dirty="0"/>
              <a:t>g</a:t>
            </a:r>
            <a:r>
              <a:rPr lang="en-GB" sz="1800" dirty="0" smtClean="0"/>
              <a:t>ood </a:t>
            </a:r>
            <a:r>
              <a:rPr lang="en-GB" sz="1800" dirty="0"/>
              <a:t>relationships based on </a:t>
            </a:r>
            <a:r>
              <a:rPr lang="en-GB" sz="1800" dirty="0" smtClean="0"/>
              <a:t>trust</a:t>
            </a:r>
          </a:p>
          <a:p>
            <a:pPr marL="171450" indent="-171450">
              <a:buFont typeface="Arial" panose="020B0604020202020204" pitchFamily="34" charset="0"/>
              <a:buChar char="•"/>
            </a:pPr>
            <a:r>
              <a:rPr lang="en-GB" sz="1800" dirty="0"/>
              <a:t>a</a:t>
            </a:r>
            <a:r>
              <a:rPr lang="en-GB" sz="1800" dirty="0" smtClean="0"/>
              <a:t> </a:t>
            </a:r>
            <a:r>
              <a:rPr lang="en-GB" sz="1800" dirty="0"/>
              <a:t>knowledge of the school – the </a:t>
            </a:r>
            <a:r>
              <a:rPr lang="en-GB" sz="1800" dirty="0" smtClean="0"/>
              <a:t>data, the </a:t>
            </a:r>
            <a:r>
              <a:rPr lang="en-GB" sz="1800" dirty="0"/>
              <a:t>staff, the pupils, the parents, </a:t>
            </a:r>
            <a:r>
              <a:rPr lang="en-GB" sz="1800" dirty="0" smtClean="0"/>
              <a:t>and the community</a:t>
            </a:r>
          </a:p>
          <a:p>
            <a:pPr marL="171450" indent="-171450">
              <a:buFont typeface="Arial" panose="020B0604020202020204" pitchFamily="34" charset="0"/>
              <a:buChar char="•"/>
            </a:pPr>
            <a:r>
              <a:rPr lang="en-GB" sz="1800" dirty="0" smtClean="0"/>
              <a:t> </a:t>
            </a:r>
            <a:r>
              <a:rPr lang="en-GB" sz="1800" dirty="0"/>
              <a:t>commitment to asking </a:t>
            </a:r>
            <a:r>
              <a:rPr lang="en-GB" sz="1800" dirty="0" smtClean="0"/>
              <a:t>challenging questions. </a:t>
            </a:r>
          </a:p>
          <a:p>
            <a:pPr marL="171450" indent="-171450">
              <a:buFont typeface="Arial" panose="020B0604020202020204" pitchFamily="34" charset="0"/>
              <a:buChar char="•"/>
            </a:pPr>
            <a:r>
              <a:rPr lang="en-GB" sz="1800" dirty="0"/>
              <a:t>t</a:t>
            </a:r>
            <a:r>
              <a:rPr lang="en-GB" sz="1800" dirty="0" smtClean="0"/>
              <a:t>he </a:t>
            </a:r>
            <a:r>
              <a:rPr lang="en-GB" sz="1800" dirty="0"/>
              <a:t>confidence to have </a:t>
            </a:r>
            <a:r>
              <a:rPr lang="en-GB" sz="1800" dirty="0" smtClean="0"/>
              <a:t>courageous conversations </a:t>
            </a:r>
            <a:r>
              <a:rPr lang="en-GB" sz="1800" dirty="0"/>
              <a:t>in the interests of </a:t>
            </a:r>
            <a:r>
              <a:rPr lang="en-GB" sz="1800" dirty="0" smtClean="0"/>
              <a:t>the children </a:t>
            </a:r>
            <a:r>
              <a:rPr lang="en-GB" sz="1800" dirty="0"/>
              <a:t>and young </a:t>
            </a:r>
            <a:r>
              <a:rPr lang="en-GB" sz="1800" dirty="0" smtClean="0"/>
              <a:t>people</a:t>
            </a:r>
            <a:endParaRPr lang="en-GB" sz="18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837" y="0"/>
            <a:ext cx="2189163" cy="140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184357"/>
            <a:ext cx="1215689" cy="954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4393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72589"/>
            <a:ext cx="1386641" cy="108873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0190" y="85307"/>
            <a:ext cx="1820932" cy="1165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ubtitle 2"/>
          <p:cNvSpPr>
            <a:spLocks noGrp="1"/>
          </p:cNvSpPr>
          <p:nvPr>
            <p:ph type="subTitle" idx="1"/>
          </p:nvPr>
        </p:nvSpPr>
        <p:spPr>
          <a:xfrm>
            <a:off x="1386641" y="368969"/>
            <a:ext cx="6831158" cy="3818020"/>
          </a:xfrm>
        </p:spPr>
        <p:txBody>
          <a:bodyPr>
            <a:noAutofit/>
          </a:bodyPr>
          <a:lstStyle/>
          <a:p>
            <a:r>
              <a:rPr lang="en-GB" b="1" dirty="0"/>
              <a:t>School leaders in return must have:</a:t>
            </a:r>
          </a:p>
          <a:p>
            <a:pPr marL="171450" indent="-171450">
              <a:buFont typeface="Arial" panose="020B0604020202020204" pitchFamily="34" charset="0"/>
              <a:buChar char="•"/>
            </a:pPr>
            <a:r>
              <a:rPr lang="en-GB" sz="2000" dirty="0"/>
              <a:t>a</a:t>
            </a:r>
            <a:r>
              <a:rPr lang="en-GB" sz="2000" dirty="0" smtClean="0"/>
              <a:t>n </a:t>
            </a:r>
            <a:r>
              <a:rPr lang="en-GB" sz="2000" dirty="0"/>
              <a:t>understanding of </a:t>
            </a:r>
            <a:r>
              <a:rPr lang="en-GB" sz="2000" dirty="0" smtClean="0"/>
              <a:t>governance, including </a:t>
            </a:r>
            <a:r>
              <a:rPr lang="en-GB" sz="2000" dirty="0"/>
              <a:t>acknowledging the </a:t>
            </a:r>
            <a:r>
              <a:rPr lang="en-GB" sz="2000" dirty="0" smtClean="0"/>
              <a:t>role of </a:t>
            </a:r>
            <a:r>
              <a:rPr lang="en-GB" sz="2000" dirty="0"/>
              <a:t>the school’s accountable </a:t>
            </a:r>
            <a:r>
              <a:rPr lang="en-GB" sz="2000" dirty="0" smtClean="0"/>
              <a:t>body.</a:t>
            </a:r>
          </a:p>
          <a:p>
            <a:pPr marL="171450" indent="-171450">
              <a:buFont typeface="Arial" panose="020B0604020202020204" pitchFamily="34" charset="0"/>
              <a:buChar char="•"/>
            </a:pPr>
            <a:r>
              <a:rPr lang="en-GB" sz="2000" dirty="0"/>
              <a:t>a</a:t>
            </a:r>
            <a:r>
              <a:rPr lang="en-GB" sz="2000" dirty="0" smtClean="0"/>
              <a:t> </a:t>
            </a:r>
            <a:r>
              <a:rPr lang="en-GB" sz="2000" dirty="0"/>
              <a:t>willingness to provide </a:t>
            </a:r>
            <a:r>
              <a:rPr lang="en-GB" sz="2000" dirty="0" smtClean="0"/>
              <a:t>information in </a:t>
            </a:r>
            <a:r>
              <a:rPr lang="en-GB" sz="2000" dirty="0"/>
              <a:t>the most appropriate way in </a:t>
            </a:r>
            <a:r>
              <a:rPr lang="en-GB" sz="2000" dirty="0" smtClean="0"/>
              <a:t>order that </a:t>
            </a:r>
            <a:r>
              <a:rPr lang="en-GB" sz="2000" dirty="0"/>
              <a:t>the governing board can </a:t>
            </a:r>
            <a:r>
              <a:rPr lang="en-GB" sz="2000" dirty="0" smtClean="0"/>
              <a:t>carry out </a:t>
            </a:r>
            <a:r>
              <a:rPr lang="en-GB" sz="2000" dirty="0"/>
              <a:t>its </a:t>
            </a:r>
            <a:r>
              <a:rPr lang="en-GB" sz="2000" dirty="0" smtClean="0"/>
              <a:t>role</a:t>
            </a:r>
            <a:endParaRPr lang="en-GB" sz="2000" dirty="0"/>
          </a:p>
          <a:p>
            <a:pPr marL="171450" indent="-171450">
              <a:buFont typeface="Arial" panose="020B0604020202020204" pitchFamily="34" charset="0"/>
              <a:buChar char="•"/>
            </a:pPr>
            <a:r>
              <a:rPr lang="en-GB" sz="2000" dirty="0" smtClean="0"/>
              <a:t>a </a:t>
            </a:r>
            <a:r>
              <a:rPr lang="en-GB" sz="2000" dirty="0"/>
              <a:t>willingness to be </a:t>
            </a:r>
            <a:r>
              <a:rPr lang="en-GB" sz="2000" dirty="0" smtClean="0"/>
              <a:t>challenged </a:t>
            </a:r>
          </a:p>
          <a:p>
            <a:pPr marL="171450" indent="-171450">
              <a:buFont typeface="Arial" panose="020B0604020202020204" pitchFamily="34" charset="0"/>
              <a:buChar char="•"/>
            </a:pPr>
            <a:r>
              <a:rPr lang="en-GB" sz="2000" dirty="0" smtClean="0"/>
              <a:t>reasonable </a:t>
            </a:r>
            <a:r>
              <a:rPr lang="en-GB" sz="2000" dirty="0"/>
              <a:t>time to devote to </a:t>
            </a:r>
            <a:r>
              <a:rPr lang="en-GB" sz="2000" dirty="0" smtClean="0"/>
              <a:t>ensuring professional </a:t>
            </a:r>
            <a:r>
              <a:rPr lang="en-GB" sz="2000" dirty="0"/>
              <a:t>relationships </a:t>
            </a:r>
            <a:r>
              <a:rPr lang="en-GB" sz="2000" dirty="0" smtClean="0"/>
              <a:t>are established </a:t>
            </a:r>
            <a:r>
              <a:rPr lang="en-GB" sz="2000" dirty="0"/>
              <a:t>with </a:t>
            </a:r>
            <a:r>
              <a:rPr lang="en-GB" sz="2000" dirty="0" smtClean="0"/>
              <a:t>governors and </a:t>
            </a:r>
            <a:r>
              <a:rPr lang="en-GB" sz="2000" dirty="0"/>
              <a:t>trustees</a:t>
            </a:r>
          </a:p>
          <a:p>
            <a:pPr marL="171450" indent="-171450">
              <a:buFont typeface="Arial" panose="020B0604020202020204" pitchFamily="34" charset="0"/>
              <a:buChar char="•"/>
            </a:pPr>
            <a:r>
              <a:rPr lang="en-GB" sz="2000" dirty="0" smtClean="0"/>
              <a:t>the </a:t>
            </a:r>
            <a:r>
              <a:rPr lang="en-GB" sz="2000" dirty="0"/>
              <a:t>skills and understanding </a:t>
            </a:r>
            <a:r>
              <a:rPr lang="en-GB" sz="2000" dirty="0" smtClean="0"/>
              <a:t>to develop </a:t>
            </a:r>
            <a:r>
              <a:rPr lang="en-GB" sz="2000" dirty="0"/>
              <a:t>effective working </a:t>
            </a:r>
            <a:r>
              <a:rPr lang="en-GB" sz="2000" dirty="0" smtClean="0"/>
              <a:t>relationships with </a:t>
            </a:r>
            <a:r>
              <a:rPr lang="en-GB" sz="2000" dirty="0"/>
              <a:t>the governing board</a:t>
            </a:r>
          </a:p>
        </p:txBody>
      </p:sp>
    </p:spTree>
    <p:extLst>
      <p:ext uri="{BB962C8B-B14F-4D97-AF65-F5344CB8AC3E}">
        <p14:creationId xmlns:p14="http://schemas.microsoft.com/office/powerpoint/2010/main" val="36719333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92379"/>
            <a:ext cx="1570527" cy="1233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2589" y="0"/>
            <a:ext cx="2061411" cy="131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68000" y="467796"/>
            <a:ext cx="8208000" cy="852164"/>
          </a:xfrm>
        </p:spPr>
        <p:txBody>
          <a:bodyPr>
            <a:normAutofit/>
          </a:bodyPr>
          <a:lstStyle/>
          <a:p>
            <a:r>
              <a:rPr lang="en-GB" sz="3200" dirty="0"/>
              <a:t>What </a:t>
            </a:r>
            <a:r>
              <a:rPr lang="en-GB" sz="3200" dirty="0" smtClean="0"/>
              <a:t>do governors </a:t>
            </a:r>
            <a:r>
              <a:rPr lang="en-GB" sz="3200" dirty="0"/>
              <a:t>and trustees do?</a:t>
            </a:r>
          </a:p>
        </p:txBody>
      </p:sp>
      <p:sp>
        <p:nvSpPr>
          <p:cNvPr id="3" name="Subtitle 2"/>
          <p:cNvSpPr>
            <a:spLocks noGrp="1"/>
          </p:cNvSpPr>
          <p:nvPr>
            <p:ph type="subTitle" idx="1"/>
          </p:nvPr>
        </p:nvSpPr>
        <p:spPr>
          <a:xfrm>
            <a:off x="1570527" y="1319960"/>
            <a:ext cx="7105472" cy="2933063"/>
          </a:xfrm>
        </p:spPr>
        <p:txBody>
          <a:bodyPr>
            <a:normAutofit lnSpcReduction="10000"/>
          </a:bodyPr>
          <a:lstStyle/>
          <a:p>
            <a:r>
              <a:rPr lang="en-GB" sz="2000" dirty="0"/>
              <a:t>The governing board provides strategic leadership and accountability in schools. It has three key </a:t>
            </a:r>
            <a:r>
              <a:rPr lang="en-GB" sz="2000" dirty="0" smtClean="0"/>
              <a:t>functions:</a:t>
            </a:r>
          </a:p>
          <a:p>
            <a:pPr marL="342900" indent="-342900">
              <a:buFont typeface="Arial" panose="020B0604020202020204" pitchFamily="34" charset="0"/>
              <a:buChar char="•"/>
            </a:pPr>
            <a:r>
              <a:rPr lang="en-GB" sz="2000" dirty="0"/>
              <a:t>o</a:t>
            </a:r>
            <a:r>
              <a:rPr lang="en-GB" sz="2000" dirty="0" smtClean="0"/>
              <a:t>verseeing </a:t>
            </a:r>
            <a:r>
              <a:rPr lang="en-GB" sz="2000" dirty="0"/>
              <a:t>the financial performance of the </a:t>
            </a:r>
            <a:r>
              <a:rPr lang="en-GB" sz="2000" dirty="0" smtClean="0"/>
              <a:t>school/organisation </a:t>
            </a:r>
            <a:r>
              <a:rPr lang="en-GB" sz="2000" dirty="0"/>
              <a:t>and making sure its money is well </a:t>
            </a:r>
            <a:r>
              <a:rPr lang="en-GB" sz="2000" dirty="0" smtClean="0"/>
              <a:t>spent</a:t>
            </a:r>
            <a:endParaRPr lang="en-GB" sz="2000" dirty="0"/>
          </a:p>
          <a:p>
            <a:pPr marL="342900" indent="-342900">
              <a:buFont typeface="Arial" panose="020B0604020202020204" pitchFamily="34" charset="0"/>
              <a:buChar char="•"/>
            </a:pPr>
            <a:r>
              <a:rPr lang="en-GB" sz="2000" dirty="0"/>
              <a:t>h</a:t>
            </a:r>
            <a:r>
              <a:rPr lang="en-GB" sz="2000" dirty="0" smtClean="0"/>
              <a:t>olding </a:t>
            </a:r>
            <a:r>
              <a:rPr lang="en-GB" sz="2000" dirty="0"/>
              <a:t>the </a:t>
            </a:r>
            <a:r>
              <a:rPr lang="en-GB" sz="2000" dirty="0" smtClean="0"/>
              <a:t>headteacher/executive leaders </a:t>
            </a:r>
            <a:r>
              <a:rPr lang="en-GB" sz="2000" dirty="0"/>
              <a:t>to account for the educational performance of the </a:t>
            </a:r>
            <a:r>
              <a:rPr lang="en-GB" sz="2000" dirty="0" smtClean="0"/>
              <a:t>school/organisation </a:t>
            </a:r>
            <a:r>
              <a:rPr lang="en-GB" sz="2000" dirty="0"/>
              <a:t>and its </a:t>
            </a:r>
            <a:r>
              <a:rPr lang="en-GB" sz="2000" dirty="0" smtClean="0"/>
              <a:t>pupils</a:t>
            </a:r>
            <a:endParaRPr lang="en-GB" sz="2000" dirty="0"/>
          </a:p>
          <a:p>
            <a:pPr marL="342900" indent="-342900">
              <a:buFont typeface="Arial" panose="020B0604020202020204" pitchFamily="34" charset="0"/>
              <a:buChar char="•"/>
            </a:pPr>
            <a:r>
              <a:rPr lang="en-GB" sz="2000" dirty="0"/>
              <a:t>e</a:t>
            </a:r>
            <a:r>
              <a:rPr lang="en-GB" sz="2000" dirty="0" smtClean="0"/>
              <a:t>nsuring </a:t>
            </a:r>
            <a:r>
              <a:rPr lang="en-GB" sz="2000" dirty="0"/>
              <a:t>clarity of vision, ethos and strategic </a:t>
            </a:r>
            <a:r>
              <a:rPr lang="en-GB" sz="2000" dirty="0" smtClean="0"/>
              <a:t>direction</a:t>
            </a:r>
            <a:endParaRPr lang="en-GB" sz="2000" dirty="0"/>
          </a:p>
          <a:p>
            <a:endParaRPr lang="en-GB" dirty="0"/>
          </a:p>
        </p:txBody>
      </p:sp>
    </p:spTree>
    <p:extLst>
      <p:ext uri="{BB962C8B-B14F-4D97-AF65-F5344CB8AC3E}">
        <p14:creationId xmlns:p14="http://schemas.microsoft.com/office/powerpoint/2010/main" val="34346068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GB" dirty="0" smtClean="0"/>
              <a:t>Reflective Activity 1</a:t>
            </a:r>
            <a:endParaRPr lang="en-GB" dirty="0"/>
          </a:p>
        </p:txBody>
      </p:sp>
      <p:sp>
        <p:nvSpPr>
          <p:cNvPr id="3" name="Subtitle 2"/>
          <p:cNvSpPr>
            <a:spLocks noGrp="1"/>
          </p:cNvSpPr>
          <p:nvPr>
            <p:ph type="subTitle" idx="1"/>
          </p:nvPr>
        </p:nvSpPr>
        <p:spPr>
          <a:xfrm>
            <a:off x="468313" y="1137685"/>
            <a:ext cx="8208000" cy="1236548"/>
          </a:xfrm>
        </p:spPr>
        <p:txBody>
          <a:bodyPr>
            <a:noAutofit/>
          </a:bodyPr>
          <a:lstStyle/>
          <a:p>
            <a:pPr algn="ctr"/>
            <a:endParaRPr lang="en-GB" sz="3200" b="1" dirty="0" smtClean="0"/>
          </a:p>
          <a:p>
            <a:pPr algn="ctr"/>
            <a:r>
              <a:rPr lang="en-GB" sz="3200" b="1" dirty="0" smtClean="0"/>
              <a:t>Who does what?</a:t>
            </a:r>
          </a:p>
          <a:p>
            <a:endParaRPr lang="en-GB" sz="1400" b="1" dirty="0" smtClean="0"/>
          </a:p>
          <a:p>
            <a:endParaRPr lang="en-GB" sz="1400" b="1" dirty="0" smtClean="0"/>
          </a:p>
          <a:p>
            <a:endParaRPr lang="en-GB" sz="1400" b="1" dirty="0"/>
          </a:p>
          <a:p>
            <a:r>
              <a:rPr lang="en-GB" sz="1400" b="1" dirty="0" smtClean="0"/>
              <a:t/>
            </a:r>
            <a:br>
              <a:rPr lang="en-GB" sz="1400" b="1" dirty="0" smtClean="0"/>
            </a:br>
            <a:endParaRPr lang="en-GB" sz="1400" b="1" dirty="0" smtClean="0"/>
          </a:p>
          <a:p>
            <a:endParaRPr lang="en-GB" sz="1400" b="1" dirty="0" smtClean="0"/>
          </a:p>
          <a:p>
            <a:endParaRPr lang="en-GB" sz="1400" b="1" dirty="0" smtClean="0"/>
          </a:p>
          <a:p>
            <a:endParaRPr lang="en-GB" sz="1400" b="1" dirty="0" smtClean="0"/>
          </a:p>
          <a:p>
            <a:endParaRPr lang="en-GB" sz="1400" b="1"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837" y="0"/>
            <a:ext cx="2189163" cy="140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54296"/>
            <a:ext cx="2395537" cy="239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68016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50483" y="808074"/>
            <a:ext cx="5758802" cy="2934585"/>
          </a:xfrm>
        </p:spPr>
        <p:txBody>
          <a:bodyPr>
            <a:normAutofit/>
          </a:bodyPr>
          <a:lstStyle/>
          <a:p>
            <a:pPr>
              <a:lnSpc>
                <a:spcPct val="120000"/>
              </a:lnSpc>
              <a:spcBef>
                <a:spcPts val="0"/>
              </a:spcBef>
            </a:pPr>
            <a:r>
              <a:rPr lang="en-GB" dirty="0" smtClean="0"/>
              <a:t>Governing </a:t>
            </a:r>
            <a:r>
              <a:rPr lang="en-GB" dirty="0"/>
              <a:t>boards are ultimately accountable for the education of thousands of children, yet school governance is undertaken by unpaid volunteers in their spare time. </a:t>
            </a:r>
            <a:endParaRPr lang="en-GB" dirty="0" smtClean="0"/>
          </a:p>
          <a:p>
            <a:pPr>
              <a:lnSpc>
                <a:spcPct val="120000"/>
              </a:lnSpc>
              <a:spcBef>
                <a:spcPts val="0"/>
              </a:spcBef>
            </a:pPr>
            <a:endParaRPr lang="en-GB" dirty="0" smtClean="0"/>
          </a:p>
          <a:p>
            <a:pPr>
              <a:lnSpc>
                <a:spcPct val="120000"/>
              </a:lnSpc>
              <a:spcBef>
                <a:spcPts val="0"/>
              </a:spcBef>
            </a:pPr>
            <a:endParaRPr lang="en-GB"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837" y="0"/>
            <a:ext cx="2189163" cy="140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356" y="2622884"/>
            <a:ext cx="2214127" cy="1738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1950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999" y="583096"/>
            <a:ext cx="5388269" cy="596347"/>
          </a:xfrm>
        </p:spPr>
        <p:txBody>
          <a:bodyPr>
            <a:noAutofit/>
          </a:bodyPr>
          <a:lstStyle/>
          <a:p>
            <a:r>
              <a:rPr lang="en-GB" sz="2800" b="1" dirty="0"/>
              <a:t>Leading School Improvement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269" y="96535"/>
            <a:ext cx="2750585" cy="1764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ubtitle 2"/>
          <p:cNvSpPr txBox="1">
            <a:spLocks/>
          </p:cNvSpPr>
          <p:nvPr/>
        </p:nvSpPr>
        <p:spPr>
          <a:xfrm>
            <a:off x="468000" y="1267326"/>
            <a:ext cx="7589322" cy="3007895"/>
          </a:xfrm>
          <a:prstGeom prst="rect">
            <a:avLst/>
          </a:prstGeom>
        </p:spPr>
        <p:txBody>
          <a:bodyPr vert="horz" lIns="91440" tIns="45720" rIns="91440" bIns="45720" rtlCol="0">
            <a:normAutofit fontScale="70000" lnSpcReduction="20000"/>
          </a:bodyPr>
          <a:lstStyle>
            <a:lvl1pPr marL="0" indent="0" algn="l" defTabSz="457200" rtl="0" eaLnBrk="1" latinLnBrk="0" hangingPunct="1">
              <a:spcBef>
                <a:spcPct val="20000"/>
              </a:spcBef>
              <a:buFont typeface="Arial"/>
              <a:buNone/>
              <a:defRPr sz="2400" b="0" kern="1200">
                <a:solidFill>
                  <a:schemeClr val="tx1"/>
                </a:solidFill>
                <a:latin typeface="Arial" panose="020B0604020202020204" pitchFamily="34" charset="0"/>
                <a:ea typeface="+mn-ea"/>
                <a:cs typeface="Arial" panose="020B0604020202020204" pitchFamily="34" charset="0"/>
              </a:defRPr>
            </a:lvl1pPr>
            <a:lvl2pPr marL="457200" indent="0" algn="ctr" defTabSz="457200" rtl="0" eaLnBrk="1" latinLnBrk="0" hangingPunct="1">
              <a:spcBef>
                <a:spcPct val="20000"/>
              </a:spcBef>
              <a:buFont typeface="Arial" panose="020B0604020202020204" pitchFamily="34" charset="0"/>
              <a:buNone/>
              <a:defRPr sz="18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457200" rtl="0" eaLnBrk="1" latinLnBrk="0" hangingPunct="1">
              <a:spcBef>
                <a:spcPct val="20000"/>
              </a:spcBef>
              <a:buFont typeface="Arial"/>
              <a:buNone/>
              <a:defRPr sz="16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457200" rtl="0" eaLnBrk="1" latinLnBrk="0" hangingPunct="1">
              <a:spcBef>
                <a:spcPct val="20000"/>
              </a:spcBef>
              <a:buFont typeface="Arial" panose="020B0604020202020204" pitchFamily="34" charset="0"/>
              <a:buNone/>
              <a:defRPr sz="14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457200" rtl="0" eaLnBrk="1" latinLnBrk="0" hangingPunct="1">
              <a:spcBef>
                <a:spcPct val="20000"/>
              </a:spcBef>
              <a:buFont typeface="Arial" panose="020B0604020202020204" pitchFamily="34" charset="0"/>
              <a:buNone/>
              <a:defRPr sz="1200" kern="120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GB" sz="2600" b="1" dirty="0"/>
              <a:t>Aims:</a:t>
            </a:r>
          </a:p>
          <a:p>
            <a:endParaRPr lang="en-GB" sz="2000" b="1" dirty="0"/>
          </a:p>
          <a:p>
            <a:pPr marL="342900" indent="-342900">
              <a:buFont typeface="+mj-lt"/>
              <a:buAutoNum type="arabicPeriod"/>
            </a:pPr>
            <a:r>
              <a:rPr lang="en-GB" sz="3400" dirty="0"/>
              <a:t>Explore change management for school improvement</a:t>
            </a:r>
          </a:p>
          <a:p>
            <a:pPr marL="342900" indent="-342900">
              <a:buFont typeface="+mj-lt"/>
              <a:buAutoNum type="arabicPeriod"/>
            </a:pPr>
            <a:r>
              <a:rPr lang="en-GB" sz="3400" dirty="0"/>
              <a:t>Define roles and </a:t>
            </a:r>
            <a:r>
              <a:rPr lang="en-GB" sz="3400" dirty="0" smtClean="0"/>
              <a:t>responsibilities for school improvement</a:t>
            </a:r>
            <a:endParaRPr lang="en-GB" sz="3400" dirty="0"/>
          </a:p>
          <a:p>
            <a:pPr marL="342900" indent="-342900">
              <a:buFont typeface="+mj-lt"/>
              <a:buAutoNum type="arabicPeriod"/>
            </a:pPr>
            <a:r>
              <a:rPr lang="en-GB" sz="3400" dirty="0" smtClean="0"/>
              <a:t>Define the role </a:t>
            </a:r>
            <a:r>
              <a:rPr lang="en-GB" sz="3400" dirty="0"/>
              <a:t>of monitoring and evaluation</a:t>
            </a:r>
          </a:p>
          <a:p>
            <a:pPr marL="342900" indent="-342900">
              <a:buFont typeface="+mj-lt"/>
              <a:buAutoNum type="arabicPeriod"/>
            </a:pPr>
            <a:r>
              <a:rPr lang="en-GB" sz="3400" dirty="0"/>
              <a:t>Increase understanding of the steps to successful improvement planning  </a:t>
            </a:r>
          </a:p>
          <a:p>
            <a:endParaRPr lang="en-GB" sz="2000" b="1" dirty="0"/>
          </a:p>
          <a:p>
            <a:endParaRPr lang="en-GB" sz="1800" b="1" dirty="0"/>
          </a:p>
          <a:p>
            <a:pPr marL="342900" indent="-342900">
              <a:buFont typeface="Arial" panose="020B0604020202020204" pitchFamily="34" charset="0"/>
              <a:buChar char="•"/>
            </a:pPr>
            <a:endParaRPr lang="en-GB" sz="1800" b="1" dirty="0"/>
          </a:p>
          <a:p>
            <a:pPr marL="342900" indent="-342900">
              <a:buFont typeface="Arial" panose="020B0604020202020204" pitchFamily="34" charset="0"/>
              <a:buChar char="•"/>
            </a:pPr>
            <a:endParaRPr lang="en-GB" sz="1600" b="1" dirty="0"/>
          </a:p>
          <a:p>
            <a:pPr marL="342900" indent="-342900">
              <a:buFont typeface="Arial" panose="020B0604020202020204" pitchFamily="34" charset="0"/>
              <a:buChar char="•"/>
            </a:pPr>
            <a:endParaRPr lang="en-GB" b="1" dirty="0"/>
          </a:p>
        </p:txBody>
      </p:sp>
    </p:spTree>
    <p:extLst>
      <p:ext uri="{BB962C8B-B14F-4D97-AF65-F5344CB8AC3E}">
        <p14:creationId xmlns:p14="http://schemas.microsoft.com/office/powerpoint/2010/main" val="37074446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304" y="77287"/>
            <a:ext cx="2046411" cy="131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p:txBody>
          <a:bodyPr/>
          <a:lstStyle/>
          <a:p>
            <a:pPr algn="ctr"/>
            <a:r>
              <a:rPr lang="en-GB" dirty="0" smtClean="0"/>
              <a:t>Reflective Activity 2</a:t>
            </a:r>
            <a:endParaRPr lang="en-GB" dirty="0"/>
          </a:p>
        </p:txBody>
      </p:sp>
      <p:sp>
        <p:nvSpPr>
          <p:cNvPr id="3" name="Subtitle 2"/>
          <p:cNvSpPr>
            <a:spLocks noGrp="1"/>
          </p:cNvSpPr>
          <p:nvPr>
            <p:ph type="subTitle" idx="1"/>
          </p:nvPr>
        </p:nvSpPr>
        <p:spPr>
          <a:xfrm>
            <a:off x="1772652" y="1453806"/>
            <a:ext cx="5151399" cy="2292901"/>
          </a:xfrm>
        </p:spPr>
        <p:txBody>
          <a:bodyPr>
            <a:noAutofit/>
          </a:bodyPr>
          <a:lstStyle/>
          <a:p>
            <a:endParaRPr lang="en-GB" sz="1400" b="1" dirty="0"/>
          </a:p>
          <a:p>
            <a:pPr marL="342900" indent="-342900">
              <a:buFont typeface="Arial" panose="020B0604020202020204" pitchFamily="34" charset="0"/>
              <a:buChar char="•"/>
            </a:pPr>
            <a:r>
              <a:rPr lang="en-GB" sz="2000" b="1" dirty="0" smtClean="0"/>
              <a:t>How much time is spent by the Chair on governance to support the school?</a:t>
            </a:r>
          </a:p>
          <a:p>
            <a:pPr marL="342900" indent="-342900">
              <a:buFont typeface="Arial" panose="020B0604020202020204" pitchFamily="34" charset="0"/>
              <a:buChar char="•"/>
            </a:pPr>
            <a:r>
              <a:rPr lang="en-GB" sz="2000" b="1" dirty="0" smtClean="0"/>
              <a:t>How much time is spent by the Chair on each aspect of governance?</a:t>
            </a:r>
          </a:p>
          <a:p>
            <a:endParaRPr lang="en-GB" sz="2000" b="1" dirty="0" smtClean="0"/>
          </a:p>
          <a:p>
            <a:endParaRPr lang="en-GB" sz="2000" b="1" dirty="0"/>
          </a:p>
          <a:p>
            <a:endParaRPr lang="en-GB" sz="2000" b="1" dirty="0" smtClean="0"/>
          </a:p>
          <a:p>
            <a:endParaRPr lang="en-GB" sz="2000" b="1" dirty="0" smtClean="0"/>
          </a:p>
          <a:p>
            <a:endParaRPr lang="en-GB" sz="1400" b="1" dirty="0"/>
          </a:p>
          <a:p>
            <a:endParaRPr lang="en-GB" sz="1400" b="1" dirty="0" smtClean="0"/>
          </a:p>
          <a:p>
            <a:endParaRPr lang="en-GB" sz="1400" b="1" dirty="0" smtClean="0"/>
          </a:p>
          <a:p>
            <a:endParaRPr lang="en-GB" sz="1400" b="1" dirty="0"/>
          </a:p>
          <a:p>
            <a:r>
              <a:rPr lang="en-GB" sz="1400" b="1" dirty="0" smtClean="0"/>
              <a:t/>
            </a:r>
            <a:br>
              <a:rPr lang="en-GB" sz="1400" b="1" dirty="0" smtClean="0"/>
            </a:br>
            <a:endParaRPr lang="en-GB" sz="1400" b="1" dirty="0" smtClean="0"/>
          </a:p>
          <a:p>
            <a:endParaRPr lang="en-GB" sz="1400" b="1" dirty="0" smtClean="0"/>
          </a:p>
          <a:p>
            <a:endParaRPr lang="en-GB" sz="1400" b="1" dirty="0" smtClean="0"/>
          </a:p>
          <a:p>
            <a:endParaRPr lang="en-GB" sz="1400" b="1" dirty="0" smtClean="0"/>
          </a:p>
          <a:p>
            <a:endParaRPr lang="en-GB" sz="1400" b="1" dirty="0"/>
          </a:p>
        </p:txBody>
      </p:sp>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98822"/>
            <a:ext cx="1774405" cy="1774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13405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63664" y="930442"/>
            <a:ext cx="5796441" cy="2601993"/>
          </a:xfrm>
        </p:spPr>
        <p:txBody>
          <a:bodyPr>
            <a:normAutofit/>
          </a:bodyPr>
          <a:lstStyle/>
          <a:p>
            <a:pPr marL="342900" indent="-342900">
              <a:buFont typeface="Arial" panose="020B0604020202020204" pitchFamily="34" charset="0"/>
              <a:buChar char="•"/>
            </a:pPr>
            <a:r>
              <a:rPr lang="en-GB" dirty="0"/>
              <a:t>What are the </a:t>
            </a:r>
            <a:r>
              <a:rPr lang="en-GB" dirty="0" smtClean="0"/>
              <a:t>priorities </a:t>
            </a:r>
            <a:r>
              <a:rPr lang="en-GB" dirty="0"/>
              <a:t>for </a:t>
            </a:r>
            <a:r>
              <a:rPr lang="en-GB" dirty="0" smtClean="0"/>
              <a:t>improvement? </a:t>
            </a:r>
          </a:p>
          <a:p>
            <a:pPr marL="342900" indent="-342900">
              <a:buFont typeface="Arial" panose="020B0604020202020204" pitchFamily="34" charset="0"/>
              <a:buChar char="•"/>
            </a:pPr>
            <a:r>
              <a:rPr lang="en-GB" dirty="0" smtClean="0"/>
              <a:t>How does this align with the priorities for improvement?</a:t>
            </a:r>
          </a:p>
          <a:p>
            <a:pPr marL="342900" indent="-342900">
              <a:buFont typeface="Arial" panose="020B0604020202020204" pitchFamily="34" charset="0"/>
              <a:buChar char="•"/>
            </a:pPr>
            <a:r>
              <a:rPr lang="en-GB" dirty="0" smtClean="0"/>
              <a:t>Do you feel that you want to review / change anything?</a:t>
            </a:r>
          </a:p>
          <a:p>
            <a:endParaRPr lang="en-GB" b="1"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837" y="0"/>
            <a:ext cx="2189163" cy="140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42317"/>
            <a:ext cx="1863663" cy="1863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08424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GB" dirty="0" smtClean="0"/>
              <a:t>Shared </a:t>
            </a:r>
            <a:r>
              <a:rPr lang="en-GB" dirty="0"/>
              <a:t>P</a:t>
            </a:r>
            <a:r>
              <a:rPr lang="en-GB" dirty="0" smtClean="0"/>
              <a:t>riorities</a:t>
            </a:r>
            <a:endParaRPr lang="en-GB" dirty="0"/>
          </a:p>
        </p:txBody>
      </p:sp>
      <p:sp>
        <p:nvSpPr>
          <p:cNvPr id="3" name="Subtitle 2"/>
          <p:cNvSpPr>
            <a:spLocks noGrp="1"/>
          </p:cNvSpPr>
          <p:nvPr>
            <p:ph type="subTitle" idx="1"/>
          </p:nvPr>
        </p:nvSpPr>
        <p:spPr>
          <a:xfrm>
            <a:off x="1903768" y="1520358"/>
            <a:ext cx="5628000" cy="2101176"/>
          </a:xfrm>
        </p:spPr>
        <p:txBody>
          <a:bodyPr>
            <a:normAutofit fontScale="92500" lnSpcReduction="10000"/>
          </a:bodyPr>
          <a:lstStyle/>
          <a:p>
            <a:pPr marL="342900" indent="-342900">
              <a:buFont typeface="Arial" panose="020B0604020202020204" pitchFamily="34" charset="0"/>
              <a:buChar char="•"/>
            </a:pPr>
            <a:r>
              <a:rPr lang="en-GB" sz="2800" dirty="0"/>
              <a:t>Who holds the school to account?</a:t>
            </a:r>
          </a:p>
          <a:p>
            <a:pPr marL="342900" indent="-342900">
              <a:buFont typeface="Arial" panose="020B0604020202020204" pitchFamily="34" charset="0"/>
              <a:buChar char="•"/>
            </a:pPr>
            <a:r>
              <a:rPr lang="en-GB" sz="2800" dirty="0" smtClean="0"/>
              <a:t>What is the role of the </a:t>
            </a:r>
            <a:r>
              <a:rPr lang="en-GB" sz="2800" dirty="0"/>
              <a:t>p</a:t>
            </a:r>
            <a:r>
              <a:rPr lang="en-GB" sz="2800" dirty="0" smtClean="0"/>
              <a:t>roject group?</a:t>
            </a:r>
          </a:p>
          <a:p>
            <a:pPr marL="342900" indent="-342900">
              <a:buFont typeface="Arial" panose="020B0604020202020204" pitchFamily="34" charset="0"/>
              <a:buChar char="•"/>
            </a:pPr>
            <a:r>
              <a:rPr lang="en-GB" sz="2800" dirty="0" smtClean="0"/>
              <a:t>What is the role of other stakeholders?</a:t>
            </a:r>
            <a:endParaRPr lang="en-GB" sz="2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837" y="0"/>
            <a:ext cx="2189163" cy="140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801768"/>
            <a:ext cx="1612232" cy="1612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21402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3448" r="13547"/>
          <a:stretch/>
        </p:blipFill>
        <p:spPr bwMode="auto">
          <a:xfrm>
            <a:off x="0" y="3095583"/>
            <a:ext cx="1219201" cy="125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3383" y="97422"/>
            <a:ext cx="2189163" cy="140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p:txBody>
          <a:bodyPr>
            <a:normAutofit/>
          </a:bodyPr>
          <a:lstStyle/>
          <a:p>
            <a:r>
              <a:rPr lang="en-GB" sz="3200" dirty="0" smtClean="0"/>
              <a:t>Inspection planning discussion</a:t>
            </a:r>
            <a:endParaRPr lang="en-GB" sz="3200" dirty="0"/>
          </a:p>
        </p:txBody>
      </p:sp>
      <p:sp>
        <p:nvSpPr>
          <p:cNvPr id="3" name="Subtitle 2"/>
          <p:cNvSpPr>
            <a:spLocks noGrp="1"/>
          </p:cNvSpPr>
          <p:nvPr>
            <p:ph type="subTitle" idx="1"/>
          </p:nvPr>
        </p:nvSpPr>
        <p:spPr>
          <a:xfrm>
            <a:off x="835025" y="1060201"/>
            <a:ext cx="8208000" cy="3240505"/>
          </a:xfrm>
        </p:spPr>
        <p:txBody>
          <a:bodyPr>
            <a:normAutofit fontScale="55000" lnSpcReduction="20000"/>
          </a:bodyPr>
          <a:lstStyle/>
          <a:p>
            <a:r>
              <a:rPr lang="en-GB" b="1" dirty="0"/>
              <a:t>Inspection planning discussion </a:t>
            </a:r>
            <a:endParaRPr lang="en-GB" dirty="0"/>
          </a:p>
          <a:p>
            <a:r>
              <a:rPr lang="en-GB" dirty="0"/>
              <a:t>59. This discussion will be short and focused on practical issues. The lead inspector will: </a:t>
            </a:r>
            <a:endParaRPr lang="en-GB" dirty="0" smtClean="0"/>
          </a:p>
          <a:p>
            <a:pPr marL="342900" indent="-342900">
              <a:buFont typeface="Arial" panose="020B0604020202020204" pitchFamily="34" charset="0"/>
              <a:buChar char="•"/>
            </a:pPr>
            <a:r>
              <a:rPr lang="en-GB" dirty="0" smtClean="0"/>
              <a:t>make </a:t>
            </a:r>
            <a:r>
              <a:rPr lang="en-GB" dirty="0"/>
              <a:t>the school aware of its statutory duty to inform parents of the inspection and that Ofsted’s Parent </a:t>
            </a:r>
            <a:r>
              <a:rPr lang="en-GB" dirty="0" smtClean="0"/>
              <a:t>    View </a:t>
            </a:r>
            <a:r>
              <a:rPr lang="en-GB" dirty="0"/>
              <a:t>tool is the main method for gathering the views of parents at the point of inspection; inspectors will remind the school that our letter to parents containing the link to Ofsted Parent View may be sent electronically, or as a paper copy via pupils </a:t>
            </a:r>
          </a:p>
          <a:p>
            <a:pPr marL="342900" indent="-342900">
              <a:buFont typeface="Arial" panose="020B0604020202020204" pitchFamily="34" charset="0"/>
              <a:buChar char="•"/>
            </a:pPr>
            <a:r>
              <a:rPr lang="en-GB" dirty="0" smtClean="0"/>
              <a:t>discuss </a:t>
            </a:r>
            <a:r>
              <a:rPr lang="en-GB" dirty="0"/>
              <a:t>the nature of the SEND resource base, if applicable </a:t>
            </a:r>
          </a:p>
          <a:p>
            <a:pPr marL="342900" indent="-342900">
              <a:buFont typeface="Arial" panose="020B0604020202020204" pitchFamily="34" charset="0"/>
              <a:buChar char="•"/>
            </a:pPr>
            <a:r>
              <a:rPr lang="en-GB" dirty="0" smtClean="0"/>
              <a:t>discuss </a:t>
            </a:r>
            <a:r>
              <a:rPr lang="en-GB" dirty="0"/>
              <a:t>any nursery provision, before- and/or after-school care or holiday clubs led and managed directly by the school, particularly if these take two- to eight-year-olds33 </a:t>
            </a:r>
          </a:p>
          <a:p>
            <a:pPr marL="342900" indent="-342900">
              <a:buFont typeface="Arial" panose="020B0604020202020204" pitchFamily="34" charset="0"/>
              <a:buChar char="•"/>
            </a:pPr>
            <a:r>
              <a:rPr lang="en-GB" dirty="0" smtClean="0"/>
              <a:t>invite </a:t>
            </a:r>
            <a:r>
              <a:rPr lang="en-GB" dirty="0"/>
              <a:t>the </a:t>
            </a:r>
            <a:r>
              <a:rPr lang="en-GB" b="1" dirty="0"/>
              <a:t>headteacher, curriculum leaders and other leaders </a:t>
            </a:r>
            <a:r>
              <a:rPr lang="en-GB" dirty="0"/>
              <a:t>to take part in joint visits to lessons and to observe the main inspection team meetings </a:t>
            </a:r>
          </a:p>
          <a:p>
            <a:pPr marL="342900" indent="-342900">
              <a:buFont typeface="Arial" panose="020B0604020202020204" pitchFamily="34" charset="0"/>
              <a:buChar char="•"/>
            </a:pPr>
            <a:r>
              <a:rPr lang="en-GB" dirty="0" smtClean="0"/>
              <a:t>make </a:t>
            </a:r>
            <a:r>
              <a:rPr lang="en-GB" dirty="0"/>
              <a:t>arrangements for meetings with relevant staff </a:t>
            </a:r>
            <a:endParaRPr lang="en-GB" dirty="0" smtClean="0"/>
          </a:p>
          <a:p>
            <a:pPr marL="342900" indent="-342900">
              <a:buFont typeface="Arial" panose="020B0604020202020204" pitchFamily="34" charset="0"/>
              <a:buChar char="•"/>
            </a:pPr>
            <a:r>
              <a:rPr lang="en-GB" dirty="0" smtClean="0"/>
              <a:t>provide </a:t>
            </a:r>
            <a:r>
              <a:rPr lang="en-GB" dirty="0"/>
              <a:t>an opportunity for the school to ask any questions or to raise any concerns, such as perceived conflicts of interest. </a:t>
            </a:r>
          </a:p>
          <a:p>
            <a:endParaRPr lang="en-GB" dirty="0" smtClean="0"/>
          </a:p>
          <a:p>
            <a:r>
              <a:rPr lang="en-GB" sz="2000" dirty="0" smtClean="0"/>
              <a:t>School Inspection handbook </a:t>
            </a:r>
          </a:p>
          <a:p>
            <a:r>
              <a:rPr lang="en-GB" sz="2000" dirty="0" smtClean="0"/>
              <a:t>November 2019</a:t>
            </a:r>
          </a:p>
        </p:txBody>
      </p:sp>
    </p:spTree>
    <p:extLst>
      <p:ext uri="{BB962C8B-B14F-4D97-AF65-F5344CB8AC3E}">
        <p14:creationId xmlns:p14="http://schemas.microsoft.com/office/powerpoint/2010/main" val="24594488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63" y="3110582"/>
            <a:ext cx="1219200" cy="125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837" y="40105"/>
            <a:ext cx="2189163" cy="140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ubtitle 2"/>
          <p:cNvSpPr>
            <a:spLocks noGrp="1"/>
          </p:cNvSpPr>
          <p:nvPr>
            <p:ph type="subTitle" idx="1"/>
          </p:nvPr>
        </p:nvSpPr>
        <p:spPr>
          <a:xfrm>
            <a:off x="708632" y="1010654"/>
            <a:ext cx="8208000" cy="3433009"/>
          </a:xfrm>
        </p:spPr>
        <p:txBody>
          <a:bodyPr>
            <a:normAutofit fontScale="70000" lnSpcReduction="20000"/>
          </a:bodyPr>
          <a:lstStyle/>
          <a:p>
            <a:r>
              <a:rPr lang="en-GB" dirty="0" smtClean="0"/>
              <a:t>94………………….., </a:t>
            </a:r>
            <a:r>
              <a:rPr lang="en-GB" dirty="0"/>
              <a:t>inspections under the EIF always begin with in-depth discussions with </a:t>
            </a:r>
            <a:r>
              <a:rPr lang="en-GB" b="1" dirty="0"/>
              <a:t>school leaders and curriculum leaders </a:t>
            </a:r>
            <a:r>
              <a:rPr lang="en-GB" dirty="0"/>
              <a:t>about the school’s curriculum. Inspectors ask about what leaders intend pupils to learn. What are the end points they wish them to reach, what are the key concepts that they need to understand, and in what order will they learn them? They will also ask about pupils’ behaviour and attitudes and personal development. </a:t>
            </a:r>
          </a:p>
          <a:p>
            <a:r>
              <a:rPr lang="en-GB" dirty="0"/>
              <a:t>95. During inspection, inspectors will probe leaders’ understanding further but, most importantly, they will focus on gathering first-hand evidence. Inspectors will visit lessons, talk to individual teachers and pupils, and look at pupils’ work (in its widest sense) together with curriculum leaders to see whether it matches leaders’ intentions. Inspectors will then draw all this evidence together from different pupils, classes and year groups. </a:t>
            </a:r>
          </a:p>
          <a:p>
            <a:endParaRPr lang="en-GB" sz="2000" dirty="0" smtClean="0"/>
          </a:p>
          <a:p>
            <a:r>
              <a:rPr lang="en-GB" sz="2000" dirty="0" smtClean="0"/>
              <a:t>School </a:t>
            </a:r>
            <a:r>
              <a:rPr lang="en-GB" sz="2000" dirty="0"/>
              <a:t>Inspection handbook </a:t>
            </a:r>
          </a:p>
          <a:p>
            <a:r>
              <a:rPr lang="en-GB" sz="2000" dirty="0"/>
              <a:t>November 2019</a:t>
            </a:r>
          </a:p>
          <a:p>
            <a:endParaRPr lang="en-GB" dirty="0"/>
          </a:p>
        </p:txBody>
      </p:sp>
    </p:spTree>
    <p:extLst>
      <p:ext uri="{BB962C8B-B14F-4D97-AF65-F5344CB8AC3E}">
        <p14:creationId xmlns:p14="http://schemas.microsoft.com/office/powerpoint/2010/main" val="25902014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84" y="3162927"/>
            <a:ext cx="1219200" cy="125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ubtitle 2"/>
          <p:cNvSpPr>
            <a:spLocks noGrp="1"/>
          </p:cNvSpPr>
          <p:nvPr>
            <p:ph type="subTitle" idx="1"/>
          </p:nvPr>
        </p:nvSpPr>
        <p:spPr>
          <a:xfrm>
            <a:off x="467688" y="1915642"/>
            <a:ext cx="8208000" cy="1894358"/>
          </a:xfrm>
        </p:spPr>
        <p:txBody>
          <a:bodyPr>
            <a:normAutofit fontScale="70000" lnSpcReduction="20000"/>
          </a:bodyPr>
          <a:lstStyle/>
          <a:p>
            <a:r>
              <a:rPr lang="en-GB" dirty="0" smtClean="0"/>
              <a:t>232</a:t>
            </a:r>
            <a:r>
              <a:rPr lang="en-GB" dirty="0"/>
              <a:t>. Research suggests that leadership and management can be highly effective when they are </a:t>
            </a:r>
            <a:r>
              <a:rPr lang="en-GB" b="1" dirty="0"/>
              <a:t>shared</a:t>
            </a:r>
            <a:r>
              <a:rPr lang="en-GB" dirty="0"/>
              <a:t> by different individuals and distributed across different levels in a school. Inspectors will look at the work of </a:t>
            </a:r>
            <a:r>
              <a:rPr lang="en-GB" b="1" dirty="0" err="1"/>
              <a:t>headteachers</a:t>
            </a:r>
            <a:r>
              <a:rPr lang="en-GB" b="1" dirty="0"/>
              <a:t>, senior leaders, subject leaders and others </a:t>
            </a:r>
            <a:r>
              <a:rPr lang="en-GB" dirty="0"/>
              <a:t>with leadership and management roles when reaching this judgement</a:t>
            </a:r>
            <a:r>
              <a:rPr lang="en-GB" dirty="0" smtClean="0"/>
              <a:t>.</a:t>
            </a:r>
          </a:p>
          <a:p>
            <a:endParaRPr lang="en-GB" sz="1900" dirty="0" smtClean="0"/>
          </a:p>
          <a:p>
            <a:r>
              <a:rPr lang="en-GB" sz="1900" dirty="0" smtClean="0"/>
              <a:t>School </a:t>
            </a:r>
            <a:r>
              <a:rPr lang="en-GB" sz="1900" dirty="0"/>
              <a:t>Inspection handbook </a:t>
            </a:r>
          </a:p>
          <a:p>
            <a:r>
              <a:rPr lang="en-GB" sz="1900" dirty="0"/>
              <a:t>November 2019</a:t>
            </a:r>
          </a:p>
          <a:p>
            <a:endParaRPr lang="en-GB" dirty="0" smtClean="0"/>
          </a:p>
          <a:p>
            <a:endParaRPr lang="en-GB" dirty="0"/>
          </a:p>
          <a:p>
            <a:endParaRPr lang="en-GB" dirty="0"/>
          </a:p>
        </p:txBody>
      </p:sp>
      <p:sp>
        <p:nvSpPr>
          <p:cNvPr id="4" name="Text Placeholder 3"/>
          <p:cNvSpPr>
            <a:spLocks noGrp="1"/>
          </p:cNvSpPr>
          <p:nvPr>
            <p:ph type="body" sz="quarter" idx="13"/>
          </p:nvPr>
        </p:nvSpPr>
        <p:spPr/>
        <p:txBody>
          <a:bodyPr>
            <a:normAutofit fontScale="85000" lnSpcReduction="10000"/>
          </a:bodyPr>
          <a:lstStyle/>
          <a:p>
            <a:r>
              <a:rPr lang="en-GB" b="1" dirty="0"/>
              <a:t>Leadership and management in school </a:t>
            </a:r>
            <a:endParaRPr lang="en-GB" dirty="0"/>
          </a:p>
          <a:p>
            <a:endParaRPr lang="en-GB"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3327" y="0"/>
            <a:ext cx="1780673" cy="1140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49673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69" y="3090112"/>
            <a:ext cx="1219200" cy="125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ubtitle 2"/>
          <p:cNvSpPr>
            <a:spLocks noGrp="1"/>
          </p:cNvSpPr>
          <p:nvPr>
            <p:ph type="subTitle" idx="1"/>
          </p:nvPr>
        </p:nvSpPr>
        <p:spPr>
          <a:xfrm>
            <a:off x="740716" y="970546"/>
            <a:ext cx="8208000" cy="2903622"/>
          </a:xfrm>
        </p:spPr>
        <p:txBody>
          <a:bodyPr>
            <a:normAutofit fontScale="70000" lnSpcReduction="20000"/>
          </a:bodyPr>
          <a:lstStyle/>
          <a:p>
            <a:pPr marL="342900" indent="-342900">
              <a:buFont typeface="Arial" panose="020B0604020202020204" pitchFamily="34" charset="0"/>
              <a:buChar char="•"/>
            </a:pPr>
            <a:r>
              <a:rPr lang="en-GB" sz="3800" dirty="0" smtClean="0"/>
              <a:t>How is leadership devolved in </a:t>
            </a:r>
            <a:r>
              <a:rPr lang="en-GB" sz="3800" dirty="0"/>
              <a:t>your </a:t>
            </a:r>
            <a:r>
              <a:rPr lang="en-GB" sz="3800" dirty="0" smtClean="0"/>
              <a:t>school including curriculum leadership?</a:t>
            </a:r>
          </a:p>
          <a:p>
            <a:pPr marL="342900" indent="-342900">
              <a:buFont typeface="Arial" panose="020B0604020202020204" pitchFamily="34" charset="0"/>
              <a:buChar char="•"/>
            </a:pPr>
            <a:r>
              <a:rPr lang="en-GB" sz="3800" dirty="0" smtClean="0"/>
              <a:t>How is this communicated to staff and how do you know that this is understood?</a:t>
            </a:r>
          </a:p>
          <a:p>
            <a:pPr marL="342900" indent="-342900">
              <a:buFont typeface="Arial" panose="020B0604020202020204" pitchFamily="34" charset="0"/>
              <a:buChar char="•"/>
            </a:pPr>
            <a:r>
              <a:rPr lang="en-GB" sz="3800" dirty="0" smtClean="0"/>
              <a:t>How do you know if leadership is effective?</a:t>
            </a:r>
          </a:p>
          <a:p>
            <a:pPr marL="342900" indent="-342900">
              <a:buFont typeface="Arial" panose="020B0604020202020204" pitchFamily="34" charset="0"/>
              <a:buChar char="•"/>
            </a:pPr>
            <a:r>
              <a:rPr lang="en-GB" sz="3800" dirty="0" smtClean="0"/>
              <a:t>How do you monitor leadership of staff?</a:t>
            </a:r>
          </a:p>
          <a:p>
            <a:pPr marL="342900" indent="-342900">
              <a:buFont typeface="Arial" panose="020B0604020202020204" pitchFamily="34" charset="0"/>
              <a:buChar char="•"/>
            </a:pPr>
            <a:r>
              <a:rPr lang="en-GB" sz="3800" dirty="0" smtClean="0"/>
              <a:t>How do you develop and support leadership?</a:t>
            </a:r>
          </a:p>
          <a:p>
            <a:pPr marL="342900" indent="-342900">
              <a:buFont typeface="Arial" panose="020B0604020202020204" pitchFamily="34" charset="0"/>
              <a:buChar char="•"/>
            </a:pPr>
            <a:endParaRPr lang="en-GB" dirty="0" smtClean="0"/>
          </a:p>
          <a:p>
            <a:endParaRPr lang="en-GB"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3327" y="123155"/>
            <a:ext cx="1780673" cy="1140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44225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173705"/>
            <a:ext cx="2255211" cy="2255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93160" y="1354914"/>
            <a:ext cx="8229600" cy="1092292"/>
          </a:xfrm>
        </p:spPr>
        <p:txBody>
          <a:bodyPr>
            <a:normAutofit/>
          </a:bodyPr>
          <a:lstStyle/>
          <a:p>
            <a:pPr algn="ctr"/>
            <a:r>
              <a:rPr lang="en-GB" dirty="0" smtClean="0"/>
              <a:t>Monitoring and Evaluation…</a:t>
            </a:r>
            <a:endParaRPr lang="en-GB"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5604" y="20686"/>
            <a:ext cx="2188396" cy="140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61771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b="6958"/>
          <a:stretch/>
        </p:blipFill>
        <p:spPr bwMode="auto">
          <a:xfrm>
            <a:off x="3136232" y="2521066"/>
            <a:ext cx="2445356" cy="190573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
            <a:ext cx="1684420" cy="193806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5603" y="0"/>
            <a:ext cx="2188396" cy="140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1581499" y="1595621"/>
            <a:ext cx="5374105" cy="648000"/>
          </a:xfrm>
        </p:spPr>
        <p:txBody>
          <a:bodyPr>
            <a:normAutofit fontScale="90000"/>
          </a:bodyPr>
          <a:lstStyle/>
          <a:p>
            <a:r>
              <a:rPr lang="en-GB" dirty="0" smtClean="0"/>
              <a:t>…setting the scene….</a:t>
            </a:r>
            <a:endParaRPr lang="en-GB" dirty="0"/>
          </a:p>
        </p:txBody>
      </p:sp>
      <p:pic>
        <p:nvPicPr>
          <p:cNvPr id="4102"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3168" b="10887"/>
          <a:stretch/>
        </p:blipFill>
        <p:spPr bwMode="auto">
          <a:xfrm>
            <a:off x="-1" y="3128210"/>
            <a:ext cx="2066103" cy="129858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9474" y="2299172"/>
            <a:ext cx="1724525" cy="212762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6"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9306" y="15447"/>
            <a:ext cx="2828925" cy="1371600"/>
          </a:xfrm>
          <a:prstGeom prst="rect">
            <a:avLst/>
          </a:prstGeom>
          <a:noFill/>
          <a:ln w="9525">
            <a:solidFill>
              <a:srgbClr val="00206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1537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animEffect transition="in" filter="fade">
                                      <p:cBhvr>
                                        <p:cTn id="7" dur="500"/>
                                        <p:tgtEl>
                                          <p:spTgt spid="41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3"/>
                                        </p:tgtEl>
                                        <p:attrNameLst>
                                          <p:attrName>style.visibility</p:attrName>
                                        </p:attrNameLst>
                                      </p:cBhvr>
                                      <p:to>
                                        <p:strVal val="visible"/>
                                      </p:to>
                                    </p:set>
                                    <p:animEffect transition="in" filter="fade">
                                      <p:cBhvr>
                                        <p:cTn id="12" dur="2000"/>
                                        <p:tgtEl>
                                          <p:spTgt spid="41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6"/>
                                        </p:tgtEl>
                                        <p:attrNameLst>
                                          <p:attrName>style.visibility</p:attrName>
                                        </p:attrNameLst>
                                      </p:cBhvr>
                                      <p:to>
                                        <p:strVal val="visible"/>
                                      </p:to>
                                    </p:set>
                                    <p:animEffect transition="in" filter="fade">
                                      <p:cBhvr>
                                        <p:cTn id="17" dur="2000"/>
                                        <p:tgtEl>
                                          <p:spTgt spid="410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02"/>
                                        </p:tgtEl>
                                        <p:attrNameLst>
                                          <p:attrName>style.visibility</p:attrName>
                                        </p:attrNameLst>
                                      </p:cBhvr>
                                      <p:to>
                                        <p:strVal val="visible"/>
                                      </p:to>
                                    </p:set>
                                    <p:animEffect transition="in" filter="fade">
                                      <p:cBhvr>
                                        <p:cTn id="22" dur="2000"/>
                                        <p:tgtEl>
                                          <p:spTgt spid="41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04"/>
                                        </p:tgtEl>
                                        <p:attrNameLst>
                                          <p:attrName>style.visibility</p:attrName>
                                        </p:attrNameLst>
                                      </p:cBhvr>
                                      <p:to>
                                        <p:strVal val="visible"/>
                                      </p:to>
                                    </p:set>
                                    <p:animEffect transition="in" filter="fade">
                                      <p:cBhvr>
                                        <p:cTn id="27" dur="20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8970" y="2638925"/>
            <a:ext cx="1723737" cy="172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72190"/>
            <a:ext cx="1383470" cy="15721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2185" y="0"/>
            <a:ext cx="2188396" cy="140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015758" y="915470"/>
            <a:ext cx="7331242" cy="3323987"/>
          </a:xfrm>
          <a:prstGeom prst="rect">
            <a:avLst/>
          </a:prstGeom>
        </p:spPr>
        <p:txBody>
          <a:bodyPr wrap="square">
            <a:spAutoFit/>
          </a:bodyPr>
          <a:lstStyle/>
          <a:p>
            <a:pPr marL="285750" indent="-285750">
              <a:buFont typeface="Arial" panose="020B0604020202020204" pitchFamily="34" charset="0"/>
              <a:buChar char="•"/>
            </a:pPr>
            <a:r>
              <a:rPr lang="en-GB" sz="3600" b="1" dirty="0">
                <a:latin typeface="Arial" panose="020B0604020202020204" pitchFamily="34" charset="0"/>
                <a:cs typeface="Arial" panose="020B0604020202020204" pitchFamily="34" charset="0"/>
              </a:rPr>
              <a:t>Monitoring</a:t>
            </a:r>
            <a:r>
              <a:rPr lang="en-GB" sz="2400" b="1" dirty="0">
                <a:latin typeface="Arial" panose="020B0604020202020204" pitchFamily="34" charset="0"/>
                <a:cs typeface="Arial" panose="020B0604020202020204" pitchFamily="34" charset="0"/>
              </a:rPr>
              <a:t> </a:t>
            </a:r>
            <a:r>
              <a:rPr lang="en-GB" sz="2400" dirty="0">
                <a:latin typeface="Arial" panose="020B0604020202020204" pitchFamily="34" charset="0"/>
                <a:cs typeface="Arial" panose="020B0604020202020204" pitchFamily="34" charset="0"/>
              </a:rPr>
              <a:t>is the </a:t>
            </a:r>
            <a:r>
              <a:rPr lang="en-GB" sz="2400" i="1" dirty="0" smtClean="0">
                <a:latin typeface="Arial" panose="020B0604020202020204" pitchFamily="34" charset="0"/>
                <a:cs typeface="Arial" panose="020B0604020202020204" pitchFamily="34" charset="0"/>
              </a:rPr>
              <a:t>collection </a:t>
            </a:r>
            <a:r>
              <a:rPr lang="en-GB" sz="2400" i="1" dirty="0">
                <a:latin typeface="Arial" panose="020B0604020202020204" pitchFamily="34" charset="0"/>
                <a:cs typeface="Arial" panose="020B0604020202020204" pitchFamily="34" charset="0"/>
              </a:rPr>
              <a:t>of information</a:t>
            </a:r>
            <a:r>
              <a:rPr lang="en-GB" sz="2400" dirty="0">
                <a:latin typeface="Arial" panose="020B0604020202020204" pitchFamily="34" charset="0"/>
                <a:cs typeface="Arial" panose="020B0604020202020204" pitchFamily="34" charset="0"/>
              </a:rPr>
              <a:t> about the </a:t>
            </a:r>
            <a:r>
              <a:rPr lang="en-GB" sz="2400" dirty="0" smtClean="0">
                <a:latin typeface="Arial" panose="020B0604020202020204" pitchFamily="34" charset="0"/>
                <a:cs typeface="Arial" panose="020B0604020202020204" pitchFamily="34" charset="0"/>
              </a:rPr>
              <a:t>school’s performance. </a:t>
            </a:r>
          </a:p>
          <a:p>
            <a:pPr marL="285750" lvl="0" indent="-285750">
              <a:buFont typeface="Arial" panose="020B0604020202020204" pitchFamily="34" charset="0"/>
              <a:buChar char="•"/>
            </a:pPr>
            <a:r>
              <a:rPr lang="en-GB" sz="3600" b="1" dirty="0" smtClean="0">
                <a:latin typeface="Arial" panose="020B0604020202020204" pitchFamily="34" charset="0"/>
                <a:cs typeface="Arial" panose="020B0604020202020204" pitchFamily="34" charset="0"/>
              </a:rPr>
              <a:t>Evaluation </a:t>
            </a:r>
            <a:r>
              <a:rPr lang="en-GB" sz="2400" dirty="0" smtClean="0">
                <a:latin typeface="Arial" panose="020B0604020202020204" pitchFamily="34" charset="0"/>
                <a:cs typeface="Arial" panose="020B0604020202020204" pitchFamily="34" charset="0"/>
              </a:rPr>
              <a:t>relates to the </a:t>
            </a:r>
            <a:r>
              <a:rPr lang="en-GB" sz="2400" i="1" dirty="0" smtClean="0">
                <a:latin typeface="Arial" panose="020B0604020202020204" pitchFamily="34" charset="0"/>
                <a:cs typeface="Arial" panose="020B0604020202020204" pitchFamily="34" charset="0"/>
              </a:rPr>
              <a:t>judgements made </a:t>
            </a:r>
            <a:r>
              <a:rPr lang="en-GB" sz="2400" dirty="0" smtClean="0">
                <a:latin typeface="Arial" panose="020B0604020202020204" pitchFamily="34" charset="0"/>
                <a:cs typeface="Arial" panose="020B0604020202020204" pitchFamily="34" charset="0"/>
              </a:rPr>
              <a:t>about the information collected, in simple terms, </a:t>
            </a:r>
            <a:r>
              <a:rPr lang="en-GB" sz="2400" i="1" dirty="0" smtClean="0">
                <a:latin typeface="Arial" panose="020B0604020202020204" pitchFamily="34" charset="0"/>
                <a:cs typeface="Arial" panose="020B0604020202020204" pitchFamily="34" charset="0"/>
              </a:rPr>
              <a:t>what </a:t>
            </a:r>
            <a:r>
              <a:rPr lang="en-GB" sz="2400" i="1" dirty="0">
                <a:latin typeface="Arial" panose="020B0604020202020204" pitchFamily="34" charset="0"/>
                <a:cs typeface="Arial" panose="020B0604020202020204" pitchFamily="34" charset="0"/>
              </a:rPr>
              <a:t>is working </a:t>
            </a:r>
            <a:r>
              <a:rPr lang="en-GB" sz="2400" dirty="0">
                <a:latin typeface="Arial" panose="020B0604020202020204" pitchFamily="34" charset="0"/>
                <a:cs typeface="Arial" panose="020B0604020202020204" pitchFamily="34" charset="0"/>
              </a:rPr>
              <a:t>and </a:t>
            </a:r>
            <a:r>
              <a:rPr lang="en-GB" sz="2400" i="1" dirty="0">
                <a:latin typeface="Arial" panose="020B0604020202020204" pitchFamily="34" charset="0"/>
                <a:cs typeface="Arial" panose="020B0604020202020204" pitchFamily="34" charset="0"/>
              </a:rPr>
              <a:t>what </a:t>
            </a:r>
            <a:r>
              <a:rPr lang="en-GB" sz="2400" i="1" dirty="0" smtClean="0">
                <a:latin typeface="Arial" panose="020B0604020202020204" pitchFamily="34" charset="0"/>
                <a:cs typeface="Arial" panose="020B0604020202020204" pitchFamily="34" charset="0"/>
              </a:rPr>
              <a:t>should </a:t>
            </a:r>
            <a:r>
              <a:rPr lang="en-GB" sz="2400" i="1" dirty="0">
                <a:latin typeface="Arial" panose="020B0604020202020204" pitchFamily="34" charset="0"/>
                <a:cs typeface="Arial" panose="020B0604020202020204" pitchFamily="34" charset="0"/>
              </a:rPr>
              <a:t>be improved</a:t>
            </a:r>
            <a:r>
              <a:rPr lang="en-GB" sz="2400" dirty="0">
                <a:latin typeface="Arial" panose="020B0604020202020204" pitchFamily="34" charset="0"/>
                <a:cs typeface="Arial" panose="020B0604020202020204" pitchFamily="34" charset="0"/>
              </a:rPr>
              <a:t>.</a:t>
            </a:r>
            <a:r>
              <a:rPr lang="en-GB" dirty="0">
                <a:latin typeface="Arial" panose="020B0604020202020204" pitchFamily="34" charset="0"/>
                <a:cs typeface="Arial" panose="020B0604020202020204" pitchFamily="34" charset="0"/>
              </a:rPr>
              <a:t/>
            </a:r>
            <a:br>
              <a:rPr lang="en-GB" dirty="0">
                <a:latin typeface="Arial" panose="020B0604020202020204" pitchFamily="34" charset="0"/>
                <a:cs typeface="Arial" panose="020B0604020202020204" pitchFamily="34" charset="0"/>
              </a:rPr>
            </a:br>
            <a:r>
              <a:rPr lang="en-GB" sz="2400" dirty="0" smtClean="0">
                <a:solidFill>
                  <a:srgbClr val="0A387A"/>
                </a:solidFill>
                <a:latin typeface="Arial" panose="020B0604020202020204" pitchFamily="34" charset="0"/>
                <a:cs typeface="Arial" panose="020B0604020202020204" pitchFamily="34" charset="0"/>
              </a:rPr>
              <a:t>Both are critical components of successful </a:t>
            </a:r>
            <a:br>
              <a:rPr lang="en-GB" sz="2400" dirty="0" smtClean="0">
                <a:solidFill>
                  <a:srgbClr val="0A387A"/>
                </a:solidFill>
                <a:latin typeface="Arial" panose="020B0604020202020204" pitchFamily="34" charset="0"/>
                <a:cs typeface="Arial" panose="020B0604020202020204" pitchFamily="34" charset="0"/>
              </a:rPr>
            </a:br>
            <a:r>
              <a:rPr lang="en-GB" sz="2400" dirty="0" smtClean="0">
                <a:solidFill>
                  <a:srgbClr val="0A387A"/>
                </a:solidFill>
                <a:latin typeface="Arial" panose="020B0604020202020204" pitchFamily="34" charset="0"/>
                <a:cs typeface="Arial" panose="020B0604020202020204" pitchFamily="34" charset="0"/>
              </a:rPr>
              <a:t>school development.  </a:t>
            </a:r>
            <a:endParaRPr lang="en-GB" sz="2400" dirty="0">
              <a:solidFill>
                <a:srgbClr val="0A387A"/>
              </a:solidFill>
              <a:latin typeface="Arial" panose="020B0604020202020204" pitchFamily="34" charset="0"/>
              <a:cs typeface="Arial" panose="020B0604020202020204" pitchFamily="34" charset="0"/>
            </a:endParaRPr>
          </a:p>
          <a:p>
            <a:endParaRPr lang="en-GB" dirty="0"/>
          </a:p>
        </p:txBody>
      </p:sp>
    </p:spTree>
    <p:extLst>
      <p:ext uri="{BB962C8B-B14F-4D97-AF65-F5344CB8AC3E}">
        <p14:creationId xmlns:p14="http://schemas.microsoft.com/office/powerpoint/2010/main" val="6255654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5790" y="1126435"/>
            <a:ext cx="5777949" cy="2593886"/>
          </a:xfrm>
        </p:spPr>
        <p:txBody>
          <a:bodyPr>
            <a:normAutofit/>
          </a:bodyPr>
          <a:lstStyle/>
          <a:p>
            <a:pPr algn="ctr"/>
            <a:r>
              <a:rPr lang="en-GB" dirty="0"/>
              <a:t>What is Change Management?</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4364" y="20686"/>
            <a:ext cx="2188396" cy="140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See the source image">
            <a:extLst>
              <a:ext uri="{FF2B5EF4-FFF2-40B4-BE49-F238E27FC236}">
                <a16:creationId xmlns="" xmlns:a16="http://schemas.microsoft.com/office/drawing/2014/main" id="{627A6D78-D74E-4476-8554-EBA219F993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301" y="2001078"/>
            <a:ext cx="2339223" cy="2339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4244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See the sourc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b="10515"/>
          <a:stretch/>
        </p:blipFill>
        <p:spPr bwMode="auto">
          <a:xfrm>
            <a:off x="2719136" y="1973897"/>
            <a:ext cx="4844717" cy="244404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476" b="16585"/>
          <a:stretch/>
        </p:blipFill>
        <p:spPr bwMode="auto">
          <a:xfrm>
            <a:off x="6955604" y="0"/>
            <a:ext cx="2188396" cy="1190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20315" y="112295"/>
            <a:ext cx="8506918" cy="2277547"/>
          </a:xfrm>
          <a:prstGeom prst="rect">
            <a:avLst/>
          </a:prstGeom>
          <a:noFill/>
        </p:spPr>
        <p:txBody>
          <a:bodyPr wrap="square" rtlCol="0">
            <a:spAutoFit/>
          </a:bodyPr>
          <a:lstStyle/>
          <a:p>
            <a:pPr algn="ctr"/>
            <a:r>
              <a:rPr lang="en-GB" sz="3600" b="1" dirty="0" smtClean="0">
                <a:latin typeface="Arial" panose="020B0604020202020204" pitchFamily="34" charset="0"/>
                <a:cs typeface="Arial" panose="020B0604020202020204" pitchFamily="34" charset="0"/>
              </a:rPr>
              <a:t>Six Honest Men</a:t>
            </a:r>
          </a:p>
          <a:p>
            <a:r>
              <a:rPr lang="en-GB" sz="2400" b="1" i="1" dirty="0" smtClean="0">
                <a:latin typeface="Arial" panose="020B0604020202020204" pitchFamily="34" charset="0"/>
                <a:cs typeface="Arial" panose="020B0604020202020204" pitchFamily="34" charset="0"/>
              </a:rPr>
              <a:t>I keep six honest serving men, who taught me all I know.</a:t>
            </a:r>
          </a:p>
          <a:p>
            <a:r>
              <a:rPr lang="en-GB" sz="2400" b="1" i="1" dirty="0" smtClean="0">
                <a:latin typeface="Arial" panose="020B0604020202020204" pitchFamily="34" charset="0"/>
                <a:cs typeface="Arial" panose="020B0604020202020204" pitchFamily="34" charset="0"/>
              </a:rPr>
              <a:t>Their names are </a:t>
            </a:r>
            <a:r>
              <a:rPr lang="en-GB" sz="3200" b="1" i="1" dirty="0" smtClean="0">
                <a:solidFill>
                  <a:srgbClr val="FF0000"/>
                </a:solidFill>
                <a:latin typeface="Arial" panose="020B0604020202020204" pitchFamily="34" charset="0"/>
                <a:cs typeface="Arial" panose="020B0604020202020204" pitchFamily="34" charset="0"/>
              </a:rPr>
              <a:t>what</a:t>
            </a:r>
            <a:r>
              <a:rPr lang="en-GB" sz="2400" b="1" i="1" dirty="0" smtClean="0">
                <a:latin typeface="Arial" panose="020B0604020202020204" pitchFamily="34" charset="0"/>
                <a:cs typeface="Arial" panose="020B0604020202020204" pitchFamily="34" charset="0"/>
              </a:rPr>
              <a:t> and </a:t>
            </a:r>
            <a:r>
              <a:rPr lang="en-GB" sz="3200" b="1" i="1" dirty="0" smtClean="0">
                <a:solidFill>
                  <a:srgbClr val="FF0000"/>
                </a:solidFill>
                <a:latin typeface="Arial" panose="020B0604020202020204" pitchFamily="34" charset="0"/>
                <a:cs typeface="Arial" panose="020B0604020202020204" pitchFamily="34" charset="0"/>
              </a:rPr>
              <a:t>why</a:t>
            </a:r>
            <a:r>
              <a:rPr lang="en-GB" sz="2400" b="1" i="1" dirty="0" smtClean="0">
                <a:latin typeface="Arial" panose="020B0604020202020204" pitchFamily="34" charset="0"/>
                <a:cs typeface="Arial" panose="020B0604020202020204" pitchFamily="34" charset="0"/>
              </a:rPr>
              <a:t> and </a:t>
            </a:r>
            <a:r>
              <a:rPr lang="en-GB" sz="3200" b="1" i="1" dirty="0" smtClean="0">
                <a:solidFill>
                  <a:srgbClr val="FF0000"/>
                </a:solidFill>
                <a:latin typeface="Arial" panose="020B0604020202020204" pitchFamily="34" charset="0"/>
                <a:cs typeface="Arial" panose="020B0604020202020204" pitchFamily="34" charset="0"/>
              </a:rPr>
              <a:t>when</a:t>
            </a:r>
            <a:r>
              <a:rPr lang="en-GB" sz="2400" b="1" i="1" dirty="0" smtClean="0">
                <a:latin typeface="Arial" panose="020B0604020202020204" pitchFamily="34" charset="0"/>
                <a:cs typeface="Arial" panose="020B0604020202020204" pitchFamily="34" charset="0"/>
              </a:rPr>
              <a:t> and </a:t>
            </a:r>
            <a:r>
              <a:rPr lang="en-GB" sz="3200" b="1" i="1" dirty="0" smtClean="0">
                <a:solidFill>
                  <a:srgbClr val="FF0000"/>
                </a:solidFill>
                <a:latin typeface="Arial" panose="020B0604020202020204" pitchFamily="34" charset="0"/>
                <a:cs typeface="Arial" panose="020B0604020202020204" pitchFamily="34" charset="0"/>
              </a:rPr>
              <a:t>how</a:t>
            </a:r>
            <a:r>
              <a:rPr lang="en-GB" sz="2400" b="1" i="1" dirty="0" smtClean="0">
                <a:latin typeface="Arial" panose="020B0604020202020204" pitchFamily="34" charset="0"/>
                <a:cs typeface="Arial" panose="020B0604020202020204" pitchFamily="34" charset="0"/>
              </a:rPr>
              <a:t> and </a:t>
            </a:r>
            <a:r>
              <a:rPr lang="en-GB" sz="3200" b="1" i="1" dirty="0" smtClean="0">
                <a:solidFill>
                  <a:srgbClr val="FF0000"/>
                </a:solidFill>
                <a:latin typeface="Arial" panose="020B0604020202020204" pitchFamily="34" charset="0"/>
                <a:cs typeface="Arial" panose="020B0604020202020204" pitchFamily="34" charset="0"/>
              </a:rPr>
              <a:t>where</a:t>
            </a:r>
            <a:r>
              <a:rPr lang="en-GB" sz="2400" b="1" i="1" dirty="0" smtClean="0">
                <a:latin typeface="Arial" panose="020B0604020202020204" pitchFamily="34" charset="0"/>
                <a:cs typeface="Arial" panose="020B0604020202020204" pitchFamily="34" charset="0"/>
              </a:rPr>
              <a:t> and </a:t>
            </a:r>
            <a:r>
              <a:rPr lang="en-GB" sz="3200" b="1" i="1" dirty="0" smtClean="0">
                <a:solidFill>
                  <a:srgbClr val="FF0000"/>
                </a:solidFill>
                <a:latin typeface="Arial" panose="020B0604020202020204" pitchFamily="34" charset="0"/>
                <a:cs typeface="Arial" panose="020B0604020202020204" pitchFamily="34" charset="0"/>
              </a:rPr>
              <a:t>who</a:t>
            </a:r>
            <a:r>
              <a:rPr lang="en-GB" b="1" dirty="0" smtClean="0">
                <a:latin typeface="Arial" panose="020B0604020202020204" pitchFamily="34" charset="0"/>
                <a:cs typeface="Arial" panose="020B0604020202020204" pitchFamily="34" charset="0"/>
              </a:rPr>
              <a:t>.   Rudyard Kipling, 1856-1936-from ‘</a:t>
            </a:r>
            <a:r>
              <a:rPr lang="en-GB" b="1" i="1" dirty="0" smtClean="0">
                <a:latin typeface="Arial" panose="020B0604020202020204" pitchFamily="34" charset="0"/>
                <a:cs typeface="Arial" panose="020B0604020202020204" pitchFamily="34" charset="0"/>
              </a:rPr>
              <a:t>The Elephant’s Child</a:t>
            </a:r>
            <a:r>
              <a:rPr lang="en-GB" b="1" dirty="0" smtClean="0">
                <a:latin typeface="Arial" panose="020B0604020202020204" pitchFamily="34" charset="0"/>
                <a:cs typeface="Arial" panose="020B0604020202020204" pitchFamily="34" charset="0"/>
              </a:rPr>
              <a:t>’, in the Just So Series. </a:t>
            </a:r>
            <a:endParaRPr lang="en-GB"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15724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2185" y="0"/>
            <a:ext cx="2188396" cy="140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493160" y="1751124"/>
            <a:ext cx="8229600" cy="648000"/>
          </a:xfrm>
        </p:spPr>
        <p:txBody>
          <a:bodyPr>
            <a:noAutofit/>
          </a:bodyPr>
          <a:lstStyle/>
          <a:p>
            <a:pPr algn="ctr"/>
            <a:r>
              <a:rPr lang="en-GB" sz="6000" dirty="0" smtClean="0"/>
              <a:t>…what?  </a:t>
            </a:r>
            <a:endParaRPr lang="en-GB" sz="60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99248"/>
            <a:ext cx="2396289" cy="2396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005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20261"/>
            <a:ext cx="1395413" cy="139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64694" y="189663"/>
            <a:ext cx="8229600" cy="648000"/>
          </a:xfrm>
        </p:spPr>
        <p:txBody>
          <a:bodyPr>
            <a:normAutofit fontScale="90000"/>
          </a:bodyPr>
          <a:lstStyle/>
          <a:p>
            <a:r>
              <a:rPr lang="en-GB" dirty="0" smtClean="0"/>
              <a:t>Examples include:</a:t>
            </a:r>
            <a:endParaRPr lang="en-GB" dirty="0"/>
          </a:p>
        </p:txBody>
      </p:sp>
      <p:sp>
        <p:nvSpPr>
          <p:cNvPr id="3" name="Text Placeholder 2"/>
          <p:cNvSpPr>
            <a:spLocks noGrp="1"/>
          </p:cNvSpPr>
          <p:nvPr>
            <p:ph type="body" sz="quarter" idx="13"/>
          </p:nvPr>
        </p:nvSpPr>
        <p:spPr>
          <a:xfrm>
            <a:off x="468313" y="960234"/>
            <a:ext cx="8218487" cy="3018207"/>
          </a:xfrm>
        </p:spPr>
        <p:txBody>
          <a:bodyPr>
            <a:normAutofit lnSpcReduction="10000"/>
          </a:bodyPr>
          <a:lstStyle/>
          <a:p>
            <a:r>
              <a:rPr lang="en-GB" sz="2400" dirty="0" smtClean="0"/>
              <a:t>Planning scrutiny </a:t>
            </a:r>
          </a:p>
          <a:p>
            <a:r>
              <a:rPr lang="en-GB" sz="2400" dirty="0" smtClean="0"/>
              <a:t>Lesson Visits </a:t>
            </a:r>
          </a:p>
          <a:p>
            <a:r>
              <a:rPr lang="en-GB" sz="2400" dirty="0" smtClean="0"/>
              <a:t>Work scrutiny</a:t>
            </a:r>
          </a:p>
          <a:p>
            <a:r>
              <a:rPr lang="en-GB" sz="2400" dirty="0" smtClean="0"/>
              <a:t>Discussions with teachers, pupils and other leaders</a:t>
            </a:r>
          </a:p>
          <a:p>
            <a:r>
              <a:rPr lang="en-GB" sz="2400" dirty="0" smtClean="0"/>
              <a:t>Analysis of achievement including results</a:t>
            </a:r>
          </a:p>
          <a:p>
            <a:r>
              <a:rPr lang="en-GB" sz="2400" dirty="0" smtClean="0"/>
              <a:t>Checking documents, plans, records </a:t>
            </a:r>
            <a:r>
              <a:rPr lang="en-GB" sz="2400" dirty="0" err="1" smtClean="0"/>
              <a:t>etc</a:t>
            </a:r>
            <a:r>
              <a:rPr lang="en-GB" sz="2400" dirty="0" smtClean="0"/>
              <a:t>     </a:t>
            </a:r>
          </a:p>
          <a:p>
            <a:pPr marL="0" indent="0">
              <a:buNone/>
            </a:pPr>
            <a:r>
              <a:rPr lang="en-GB" sz="2400" dirty="0" smtClean="0"/>
              <a:t>  </a:t>
            </a:r>
          </a:p>
          <a:p>
            <a:endParaRPr lang="en-GB" dirty="0"/>
          </a:p>
          <a:p>
            <a:pPr marL="0" indent="0">
              <a:buNone/>
            </a:pPr>
            <a:endParaRPr lang="en-GB" dirty="0" smtClean="0"/>
          </a:p>
          <a:p>
            <a:endParaRPr lang="en-GB" dirty="0"/>
          </a:p>
        </p:txBody>
      </p:sp>
      <p:sp>
        <p:nvSpPr>
          <p:cNvPr id="4" name="Text Placeholder 3"/>
          <p:cNvSpPr>
            <a:spLocks noGrp="1"/>
          </p:cNvSpPr>
          <p:nvPr>
            <p:ph type="body" sz="quarter" idx="14"/>
          </p:nvPr>
        </p:nvSpPr>
        <p:spPr>
          <a:xfrm>
            <a:off x="1668379" y="3829684"/>
            <a:ext cx="4211053" cy="432000"/>
          </a:xfrm>
        </p:spPr>
        <p:txBody>
          <a:bodyPr/>
          <a:lstStyle/>
          <a:p>
            <a:r>
              <a:rPr lang="en-GB" dirty="0" smtClean="0"/>
              <a:t>(Also see ‘How’ later…)</a:t>
            </a:r>
            <a:endParaRPr lang="en-GB"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319" y="131596"/>
            <a:ext cx="2189163" cy="118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24702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1719" r="3846"/>
          <a:stretch/>
        </p:blipFill>
        <p:spPr bwMode="auto">
          <a:xfrm>
            <a:off x="253366" y="3163564"/>
            <a:ext cx="1872214" cy="1189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8632" y="0"/>
            <a:ext cx="2045368" cy="131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315453" y="564873"/>
            <a:ext cx="7291136" cy="4001095"/>
          </a:xfrm>
          <a:prstGeom prst="rect">
            <a:avLst/>
          </a:prstGeom>
        </p:spPr>
        <p:txBody>
          <a:bodyPr wrap="square">
            <a:spAutoFit/>
          </a:bodyPr>
          <a:lstStyle/>
          <a:p>
            <a:r>
              <a:rPr lang="en-GB" sz="2400" b="1" dirty="0" smtClean="0">
                <a:solidFill>
                  <a:srgbClr val="0A387A"/>
                </a:solidFill>
                <a:latin typeface="Arial" panose="020B0604020202020204" pitchFamily="34" charset="0"/>
                <a:cs typeface="Arial" panose="020B0604020202020204" pitchFamily="34" charset="0"/>
              </a:rPr>
              <a:t>Evidence used to evaluate the impact </a:t>
            </a:r>
            <a:br>
              <a:rPr lang="en-GB" sz="2400" b="1" dirty="0" smtClean="0">
                <a:solidFill>
                  <a:srgbClr val="0A387A"/>
                </a:solidFill>
                <a:latin typeface="Arial" panose="020B0604020202020204" pitchFamily="34" charset="0"/>
                <a:cs typeface="Arial" panose="020B0604020202020204" pitchFamily="34" charset="0"/>
              </a:rPr>
            </a:br>
            <a:r>
              <a:rPr lang="en-GB" sz="2400" b="1" dirty="0" smtClean="0">
                <a:solidFill>
                  <a:srgbClr val="0A387A"/>
                </a:solidFill>
                <a:latin typeface="Arial" panose="020B0604020202020204" pitchFamily="34" charset="0"/>
                <a:cs typeface="Arial" panose="020B0604020202020204" pitchFamily="34" charset="0"/>
              </a:rPr>
              <a:t>of leaders’ work includes:</a:t>
            </a:r>
          </a:p>
          <a:p>
            <a:pPr marL="342900" indent="-342900">
              <a:buFont typeface="Arial" panose="020B0604020202020204" pitchFamily="34" charset="0"/>
              <a:buChar char="•"/>
            </a:pPr>
            <a:r>
              <a:rPr lang="en-GB" sz="2400" dirty="0" smtClean="0">
                <a:solidFill>
                  <a:srgbClr val="0A387A"/>
                </a:solidFill>
                <a:latin typeface="Arial" panose="020B0604020202020204" pitchFamily="34" charset="0"/>
                <a:cs typeface="Arial" panose="020B0604020202020204" pitchFamily="34" charset="0"/>
              </a:rPr>
              <a:t>Meetings with leaders to discuss how well they know the school and the quality of education that it provides for pupils</a:t>
            </a:r>
          </a:p>
          <a:p>
            <a:pPr marL="342900" indent="-342900">
              <a:buFont typeface="Arial" panose="020B0604020202020204" pitchFamily="34" charset="0"/>
              <a:buChar char="•"/>
            </a:pPr>
            <a:r>
              <a:rPr lang="en-GB" sz="2400" dirty="0" smtClean="0">
                <a:solidFill>
                  <a:srgbClr val="0A387A"/>
                </a:solidFill>
                <a:latin typeface="Arial" panose="020B0604020202020204" pitchFamily="34" charset="0"/>
                <a:cs typeface="Arial" panose="020B0604020202020204" pitchFamily="34" charset="0"/>
              </a:rPr>
              <a:t>Documentary evidence provided by the school that demonstrates the effectiveness of the school’s provision</a:t>
            </a:r>
          </a:p>
          <a:p>
            <a:pPr marL="342900" indent="-342900">
              <a:buFont typeface="Arial" panose="020B0604020202020204" pitchFamily="34" charset="0"/>
              <a:buChar char="•"/>
            </a:pPr>
            <a:endParaRPr lang="en-GB" sz="2400" dirty="0">
              <a:solidFill>
                <a:srgbClr val="0A387A"/>
              </a:solidFill>
              <a:latin typeface="Arial" panose="020B0604020202020204" pitchFamily="34" charset="0"/>
              <a:cs typeface="Arial" panose="020B0604020202020204" pitchFamily="34" charset="0"/>
            </a:endParaRPr>
          </a:p>
          <a:p>
            <a:pPr algn="r"/>
            <a:r>
              <a:rPr lang="en-GB" sz="1400" dirty="0" smtClean="0">
                <a:solidFill>
                  <a:srgbClr val="0A387A"/>
                </a:solidFill>
                <a:latin typeface="Arial" panose="020B0604020202020204" pitchFamily="34" charset="0"/>
                <a:cs typeface="Arial" panose="020B0604020202020204" pitchFamily="34" charset="0"/>
              </a:rPr>
              <a:t>Ofsted Section 5 Handbook para </a:t>
            </a:r>
            <a:r>
              <a:rPr lang="en-GB" sz="1400" dirty="0" smtClean="0">
                <a:solidFill>
                  <a:srgbClr val="0A387A"/>
                </a:solidFill>
                <a:latin typeface="Arial" panose="020B0604020202020204" pitchFamily="34" charset="0"/>
                <a:cs typeface="Arial" panose="020B0604020202020204" pitchFamily="34" charset="0"/>
              </a:rPr>
              <a:t>275</a:t>
            </a:r>
            <a:endParaRPr lang="en-GB" sz="1400" dirty="0" smtClean="0">
              <a:solidFill>
                <a:srgbClr val="0A387A"/>
              </a:solidFill>
              <a:latin typeface="Arial" panose="020B0604020202020204" pitchFamily="34" charset="0"/>
              <a:cs typeface="Arial" panose="020B0604020202020204" pitchFamily="34" charset="0"/>
            </a:endParaRPr>
          </a:p>
          <a:p>
            <a:endParaRPr lang="en-GB" sz="2400" dirty="0">
              <a:solidFill>
                <a:srgbClr val="0A387A"/>
              </a:solidFill>
            </a:endParaRPr>
          </a:p>
        </p:txBody>
      </p:sp>
    </p:spTree>
    <p:extLst>
      <p:ext uri="{BB962C8B-B14F-4D97-AF65-F5344CB8AC3E}">
        <p14:creationId xmlns:p14="http://schemas.microsoft.com/office/powerpoint/2010/main" val="11478778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1719" r="3846"/>
          <a:stretch/>
        </p:blipFill>
        <p:spPr bwMode="auto">
          <a:xfrm>
            <a:off x="253366" y="3163564"/>
            <a:ext cx="1872214" cy="1189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8632" y="0"/>
            <a:ext cx="2045368" cy="131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315453" y="564873"/>
            <a:ext cx="7291136" cy="4062651"/>
          </a:xfrm>
          <a:prstGeom prst="rect">
            <a:avLst/>
          </a:prstGeom>
        </p:spPr>
        <p:txBody>
          <a:bodyPr wrap="square">
            <a:spAutoFit/>
          </a:bodyPr>
          <a:lstStyle/>
          <a:p>
            <a:r>
              <a:rPr lang="en-GB" sz="2400" b="1" dirty="0">
                <a:solidFill>
                  <a:srgbClr val="0A387A"/>
                </a:solidFill>
                <a:latin typeface="Arial" panose="020B0604020202020204" pitchFamily="34" charset="0"/>
                <a:cs typeface="Arial" panose="020B0604020202020204" pitchFamily="34" charset="0"/>
              </a:rPr>
              <a:t>Sources of </a:t>
            </a:r>
            <a:r>
              <a:rPr lang="en-GB" sz="2400" b="1" dirty="0" smtClean="0">
                <a:solidFill>
                  <a:srgbClr val="0A387A"/>
                </a:solidFill>
                <a:latin typeface="Arial" panose="020B0604020202020204" pitchFamily="34" charset="0"/>
                <a:cs typeface="Arial" panose="020B0604020202020204" pitchFamily="34" charset="0"/>
              </a:rPr>
              <a:t>Evidence </a:t>
            </a:r>
            <a:r>
              <a:rPr lang="en-GB" sz="2400" b="1" dirty="0">
                <a:solidFill>
                  <a:srgbClr val="0A387A"/>
                </a:solidFill>
                <a:latin typeface="Arial" panose="020B0604020202020204" pitchFamily="34" charset="0"/>
                <a:cs typeface="Arial" panose="020B0604020202020204" pitchFamily="34" charset="0"/>
              </a:rPr>
              <a:t>S</a:t>
            </a:r>
            <a:r>
              <a:rPr lang="en-GB" sz="2400" b="1" dirty="0" smtClean="0">
                <a:solidFill>
                  <a:srgbClr val="0A387A"/>
                </a:solidFill>
                <a:latin typeface="Arial" panose="020B0604020202020204" pitchFamily="34" charset="0"/>
                <a:cs typeface="Arial" panose="020B0604020202020204" pitchFamily="34" charset="0"/>
              </a:rPr>
              <a:t>pecific </a:t>
            </a:r>
            <a:r>
              <a:rPr lang="en-GB" sz="2400" b="1" dirty="0">
                <a:solidFill>
                  <a:srgbClr val="0A387A"/>
                </a:solidFill>
                <a:latin typeface="Arial" panose="020B0604020202020204" pitchFamily="34" charset="0"/>
                <a:cs typeface="Arial" panose="020B0604020202020204" pitchFamily="34" charset="0"/>
              </a:rPr>
              <a:t>to </a:t>
            </a:r>
            <a:r>
              <a:rPr lang="en-GB" sz="2400" b="1" dirty="0" smtClean="0">
                <a:solidFill>
                  <a:srgbClr val="0A387A"/>
                </a:solidFill>
                <a:latin typeface="Arial" panose="020B0604020202020204" pitchFamily="34" charset="0"/>
                <a:cs typeface="Arial" panose="020B0604020202020204" pitchFamily="34" charset="0"/>
              </a:rPr>
              <a:t/>
            </a:r>
            <a:br>
              <a:rPr lang="en-GB" sz="2400" b="1" dirty="0" smtClean="0">
                <a:solidFill>
                  <a:srgbClr val="0A387A"/>
                </a:solidFill>
                <a:latin typeface="Arial" panose="020B0604020202020204" pitchFamily="34" charset="0"/>
                <a:cs typeface="Arial" panose="020B0604020202020204" pitchFamily="34" charset="0"/>
              </a:rPr>
            </a:br>
            <a:r>
              <a:rPr lang="en-GB" sz="2400" b="1" dirty="0" smtClean="0">
                <a:solidFill>
                  <a:srgbClr val="0A387A"/>
                </a:solidFill>
                <a:latin typeface="Arial" panose="020B0604020202020204" pitchFamily="34" charset="0"/>
                <a:cs typeface="Arial" panose="020B0604020202020204" pitchFamily="34" charset="0"/>
              </a:rPr>
              <a:t>Curriculum </a:t>
            </a:r>
            <a:r>
              <a:rPr lang="en-GB" sz="2400" b="1" dirty="0">
                <a:solidFill>
                  <a:srgbClr val="0A387A"/>
                </a:solidFill>
                <a:latin typeface="Arial" panose="020B0604020202020204" pitchFamily="34" charset="0"/>
                <a:cs typeface="Arial" panose="020B0604020202020204" pitchFamily="34" charset="0"/>
              </a:rPr>
              <a:t>I</a:t>
            </a:r>
            <a:r>
              <a:rPr lang="en-GB" sz="2400" b="1" dirty="0" smtClean="0">
                <a:solidFill>
                  <a:srgbClr val="0A387A"/>
                </a:solidFill>
                <a:latin typeface="Arial" panose="020B0604020202020204" pitchFamily="34" charset="0"/>
                <a:cs typeface="Arial" panose="020B0604020202020204" pitchFamily="34" charset="0"/>
              </a:rPr>
              <a:t>ntent</a:t>
            </a:r>
            <a:endParaRPr lang="en-GB" sz="2400" b="1" dirty="0">
              <a:solidFill>
                <a:srgbClr val="0A387A"/>
              </a:solidFill>
              <a:latin typeface="Arial" panose="020B0604020202020204" pitchFamily="34" charset="0"/>
              <a:cs typeface="Arial" panose="020B0604020202020204" pitchFamily="34" charset="0"/>
            </a:endParaRPr>
          </a:p>
          <a:p>
            <a:r>
              <a:rPr lang="en-GB" sz="2400" dirty="0" smtClean="0">
                <a:solidFill>
                  <a:srgbClr val="0A387A"/>
                </a:solidFill>
                <a:latin typeface="Arial" panose="020B0604020202020204" pitchFamily="34" charset="0"/>
                <a:cs typeface="Arial" panose="020B0604020202020204" pitchFamily="34" charset="0"/>
              </a:rPr>
              <a:t>‘If leaders have an accurate evaluative understanding of current curriculum practice in their school and have identified appropriate next steps to improve curriculum quality and develop curriculum expertise across the school, inspectors will evaluate intent favourably…’</a:t>
            </a:r>
            <a:endParaRPr lang="en-GB" sz="2400" dirty="0">
              <a:solidFill>
                <a:srgbClr val="0A387A"/>
              </a:solidFill>
              <a:latin typeface="Arial" panose="020B0604020202020204" pitchFamily="34" charset="0"/>
              <a:cs typeface="Arial" panose="020B0604020202020204" pitchFamily="34" charset="0"/>
            </a:endParaRPr>
          </a:p>
          <a:p>
            <a:pPr algn="r"/>
            <a:endParaRPr lang="en-GB" sz="1400" dirty="0" smtClean="0">
              <a:solidFill>
                <a:srgbClr val="0A387A"/>
              </a:solidFill>
              <a:latin typeface="Arial" panose="020B0604020202020204" pitchFamily="34" charset="0"/>
              <a:cs typeface="Arial" panose="020B0604020202020204" pitchFamily="34" charset="0"/>
            </a:endParaRPr>
          </a:p>
          <a:p>
            <a:pPr algn="r"/>
            <a:r>
              <a:rPr lang="en-GB" sz="1400" dirty="0" smtClean="0">
                <a:solidFill>
                  <a:srgbClr val="0A387A"/>
                </a:solidFill>
                <a:latin typeface="Arial" panose="020B0604020202020204" pitchFamily="34" charset="0"/>
                <a:cs typeface="Arial" panose="020B0604020202020204" pitchFamily="34" charset="0"/>
              </a:rPr>
              <a:t>Ofsted Section 5 Handbook para </a:t>
            </a:r>
            <a:r>
              <a:rPr lang="en-GB" sz="1400" dirty="0" smtClean="0">
                <a:solidFill>
                  <a:srgbClr val="0A387A"/>
                </a:solidFill>
                <a:latin typeface="Arial" panose="020B0604020202020204" pitchFamily="34" charset="0"/>
                <a:cs typeface="Arial" panose="020B0604020202020204" pitchFamily="34" charset="0"/>
              </a:rPr>
              <a:t>180</a:t>
            </a:r>
            <a:r>
              <a:rPr lang="en-GB" sz="1400" dirty="0" smtClean="0">
                <a:solidFill>
                  <a:srgbClr val="0A387A"/>
                </a:solidFill>
                <a:latin typeface="Arial" panose="020B0604020202020204" pitchFamily="34" charset="0"/>
                <a:cs typeface="Arial" panose="020B0604020202020204" pitchFamily="34" charset="0"/>
              </a:rPr>
              <a:t/>
            </a:r>
            <a:br>
              <a:rPr lang="en-GB" sz="1400" dirty="0" smtClean="0">
                <a:solidFill>
                  <a:srgbClr val="0A387A"/>
                </a:solidFill>
                <a:latin typeface="Arial" panose="020B0604020202020204" pitchFamily="34" charset="0"/>
                <a:cs typeface="Arial" panose="020B0604020202020204" pitchFamily="34" charset="0"/>
              </a:rPr>
            </a:br>
            <a:endParaRPr lang="en-GB" sz="1400" dirty="0" smtClean="0">
              <a:solidFill>
                <a:srgbClr val="0A387A"/>
              </a:solidFill>
              <a:latin typeface="Arial" panose="020B0604020202020204" pitchFamily="34" charset="0"/>
              <a:cs typeface="Arial" panose="020B0604020202020204" pitchFamily="34" charset="0"/>
            </a:endParaRPr>
          </a:p>
          <a:p>
            <a:endParaRPr lang="en-GB" sz="2400" dirty="0">
              <a:solidFill>
                <a:srgbClr val="0A387A"/>
              </a:solidFill>
            </a:endParaRPr>
          </a:p>
        </p:txBody>
      </p:sp>
    </p:spTree>
    <p:extLst>
      <p:ext uri="{BB962C8B-B14F-4D97-AF65-F5344CB8AC3E}">
        <p14:creationId xmlns:p14="http://schemas.microsoft.com/office/powerpoint/2010/main" val="10262185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63246"/>
            <a:ext cx="3529264" cy="2835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2185" y="0"/>
            <a:ext cx="2188396" cy="140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1195138" y="970548"/>
            <a:ext cx="7814964" cy="1445956"/>
          </a:xfrm>
        </p:spPr>
        <p:txBody>
          <a:bodyPr>
            <a:normAutofit/>
          </a:bodyPr>
          <a:lstStyle/>
          <a:p>
            <a:pPr algn="ctr"/>
            <a:r>
              <a:rPr lang="en-GB" sz="6000" dirty="0" smtClean="0"/>
              <a:t>…why?  </a:t>
            </a:r>
            <a:endParaRPr lang="en-GB" sz="6000" dirty="0"/>
          </a:p>
        </p:txBody>
      </p:sp>
    </p:spTree>
    <p:extLst>
      <p:ext uri="{BB962C8B-B14F-4D97-AF65-F5344CB8AC3E}">
        <p14:creationId xmlns:p14="http://schemas.microsoft.com/office/powerpoint/2010/main" val="6558813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1719" r="3846"/>
          <a:stretch/>
        </p:blipFill>
        <p:spPr bwMode="auto">
          <a:xfrm>
            <a:off x="253366" y="3163564"/>
            <a:ext cx="1872214" cy="1189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8632" y="0"/>
            <a:ext cx="2045368" cy="131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315453" y="564873"/>
            <a:ext cx="7291136" cy="3416320"/>
          </a:xfrm>
          <a:prstGeom prst="rect">
            <a:avLst/>
          </a:prstGeom>
        </p:spPr>
        <p:txBody>
          <a:bodyPr wrap="square">
            <a:spAutoFit/>
          </a:bodyPr>
          <a:lstStyle/>
          <a:p>
            <a:r>
              <a:rPr lang="en-GB" sz="2400" dirty="0" smtClean="0">
                <a:solidFill>
                  <a:srgbClr val="0A387A"/>
                </a:solidFill>
                <a:latin typeface="Arial" panose="020B0604020202020204" pitchFamily="34" charset="0"/>
                <a:cs typeface="Arial" panose="020B0604020202020204" pitchFamily="34" charset="0"/>
              </a:rPr>
              <a:t>They check </a:t>
            </a:r>
            <a:r>
              <a:rPr lang="en-GB" sz="2400" dirty="0">
                <a:solidFill>
                  <a:srgbClr val="0A387A"/>
                </a:solidFill>
                <a:latin typeface="Arial" panose="020B0604020202020204" pitchFamily="34" charset="0"/>
                <a:cs typeface="Arial" panose="020B0604020202020204" pitchFamily="34" charset="0"/>
              </a:rPr>
              <a:t>that </a:t>
            </a:r>
            <a:r>
              <a:rPr lang="en-GB" sz="2400" dirty="0" smtClean="0">
                <a:solidFill>
                  <a:srgbClr val="0A387A"/>
                </a:solidFill>
                <a:latin typeface="Arial" panose="020B0604020202020204" pitchFamily="34" charset="0"/>
                <a:cs typeface="Arial" panose="020B0604020202020204" pitchFamily="34" charset="0"/>
              </a:rPr>
              <a:t>all pupils’ </a:t>
            </a:r>
            <a:r>
              <a:rPr lang="en-GB" sz="2400" dirty="0">
                <a:solidFill>
                  <a:srgbClr val="0A387A"/>
                </a:solidFill>
                <a:latin typeface="Arial" panose="020B0604020202020204" pitchFamily="34" charset="0"/>
                <a:cs typeface="Arial" panose="020B0604020202020204" pitchFamily="34" charset="0"/>
              </a:rPr>
              <a:t>needs are </a:t>
            </a:r>
            <a:r>
              <a:rPr lang="en-GB" sz="2400" dirty="0" smtClean="0">
                <a:solidFill>
                  <a:srgbClr val="0A387A"/>
                </a:solidFill>
                <a:latin typeface="Arial" panose="020B0604020202020204" pitchFamily="34" charset="0"/>
                <a:cs typeface="Arial" panose="020B0604020202020204" pitchFamily="34" charset="0"/>
              </a:rPr>
              <a:t/>
            </a:r>
            <a:br>
              <a:rPr lang="en-GB" sz="2400" dirty="0" smtClean="0">
                <a:solidFill>
                  <a:srgbClr val="0A387A"/>
                </a:solidFill>
                <a:latin typeface="Arial" panose="020B0604020202020204" pitchFamily="34" charset="0"/>
                <a:cs typeface="Arial" panose="020B0604020202020204" pitchFamily="34" charset="0"/>
              </a:rPr>
            </a:br>
            <a:r>
              <a:rPr lang="en-GB" sz="2400" dirty="0" smtClean="0">
                <a:solidFill>
                  <a:srgbClr val="0A387A"/>
                </a:solidFill>
                <a:latin typeface="Arial" panose="020B0604020202020204" pitchFamily="34" charset="0"/>
                <a:cs typeface="Arial" panose="020B0604020202020204" pitchFamily="34" charset="0"/>
              </a:rPr>
              <a:t>being met </a:t>
            </a:r>
            <a:r>
              <a:rPr lang="en-GB" sz="2400" dirty="0" smtClean="0">
                <a:solidFill>
                  <a:srgbClr val="0A387A"/>
                </a:solidFill>
                <a:latin typeface="Arial" panose="020B0604020202020204" pitchFamily="34" charset="0"/>
                <a:cs typeface="Arial" panose="020B0604020202020204" pitchFamily="34" charset="0"/>
              </a:rPr>
              <a:t>and that the school is achieving </a:t>
            </a:r>
            <a:r>
              <a:rPr lang="en-GB" sz="2400" dirty="0" smtClean="0">
                <a:solidFill>
                  <a:srgbClr val="0A387A"/>
                </a:solidFill>
                <a:latin typeface="Arial" panose="020B0604020202020204" pitchFamily="34" charset="0"/>
                <a:cs typeface="Arial" panose="020B0604020202020204" pitchFamily="34" charset="0"/>
              </a:rPr>
              <a:t/>
            </a:r>
            <a:br>
              <a:rPr lang="en-GB" sz="2400" dirty="0" smtClean="0">
                <a:solidFill>
                  <a:srgbClr val="0A387A"/>
                </a:solidFill>
                <a:latin typeface="Arial" panose="020B0604020202020204" pitchFamily="34" charset="0"/>
                <a:cs typeface="Arial" panose="020B0604020202020204" pitchFamily="34" charset="0"/>
              </a:rPr>
            </a:br>
            <a:r>
              <a:rPr lang="en-GB" sz="2400" dirty="0" smtClean="0">
                <a:solidFill>
                  <a:srgbClr val="0A387A"/>
                </a:solidFill>
                <a:latin typeface="Arial" panose="020B0604020202020204" pitchFamily="34" charset="0"/>
                <a:cs typeface="Arial" panose="020B0604020202020204" pitchFamily="34" charset="0"/>
              </a:rPr>
              <a:t>its </a:t>
            </a:r>
            <a:r>
              <a:rPr lang="en-GB" sz="2400" dirty="0" smtClean="0">
                <a:solidFill>
                  <a:srgbClr val="0A387A"/>
                </a:solidFill>
                <a:latin typeface="Arial" panose="020B0604020202020204" pitchFamily="34" charset="0"/>
                <a:cs typeface="Arial" panose="020B0604020202020204" pitchFamily="34" charset="0"/>
              </a:rPr>
              <a:t>aims in relation to:</a:t>
            </a:r>
            <a:endParaRPr lang="en-GB" sz="2400" dirty="0">
              <a:solidFill>
                <a:srgbClr val="0A387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2400" dirty="0" smtClean="0">
                <a:solidFill>
                  <a:srgbClr val="0A387A"/>
                </a:solidFill>
                <a:latin typeface="Arial" panose="020B0604020202020204" pitchFamily="34" charset="0"/>
                <a:cs typeface="Arial" panose="020B0604020202020204" pitchFamily="34" charset="0"/>
              </a:rPr>
              <a:t>The quality of education</a:t>
            </a:r>
          </a:p>
          <a:p>
            <a:pPr marL="285750" indent="-285750">
              <a:buFont typeface="Arial" panose="020B0604020202020204" pitchFamily="34" charset="0"/>
              <a:buChar char="•"/>
            </a:pPr>
            <a:r>
              <a:rPr lang="en-GB" sz="2400" dirty="0" smtClean="0">
                <a:solidFill>
                  <a:srgbClr val="0A387A"/>
                </a:solidFill>
                <a:latin typeface="Arial" panose="020B0604020202020204" pitchFamily="34" charset="0"/>
                <a:cs typeface="Arial" panose="020B0604020202020204" pitchFamily="34" charset="0"/>
              </a:rPr>
              <a:t>The behaviour and attitudes of pupils</a:t>
            </a:r>
          </a:p>
          <a:p>
            <a:pPr marL="285750" indent="-285750">
              <a:buFont typeface="Arial" panose="020B0604020202020204" pitchFamily="34" charset="0"/>
              <a:buChar char="•"/>
            </a:pPr>
            <a:r>
              <a:rPr lang="en-GB" sz="2400" dirty="0" smtClean="0">
                <a:solidFill>
                  <a:srgbClr val="0A387A"/>
                </a:solidFill>
                <a:latin typeface="Arial" panose="020B0604020202020204" pitchFamily="34" charset="0"/>
                <a:cs typeface="Arial" panose="020B0604020202020204" pitchFamily="34" charset="0"/>
              </a:rPr>
              <a:t>The personal development of pupils</a:t>
            </a:r>
          </a:p>
          <a:p>
            <a:pPr marL="285750" indent="-285750">
              <a:buFont typeface="Arial" panose="020B0604020202020204" pitchFamily="34" charset="0"/>
              <a:buChar char="•"/>
            </a:pPr>
            <a:r>
              <a:rPr lang="en-GB" sz="2400" dirty="0" smtClean="0">
                <a:solidFill>
                  <a:srgbClr val="0A387A"/>
                </a:solidFill>
                <a:latin typeface="Arial" panose="020B0604020202020204" pitchFamily="34" charset="0"/>
                <a:cs typeface="Arial" panose="020B0604020202020204" pitchFamily="34" charset="0"/>
              </a:rPr>
              <a:t>Leadership and management</a:t>
            </a:r>
          </a:p>
          <a:p>
            <a:pPr marL="285750" indent="-285750">
              <a:buFont typeface="Arial" panose="020B0604020202020204" pitchFamily="34" charset="0"/>
              <a:buChar char="•"/>
            </a:pPr>
            <a:r>
              <a:rPr lang="en-GB" sz="2400" dirty="0" smtClean="0">
                <a:solidFill>
                  <a:srgbClr val="0A387A"/>
                </a:solidFill>
                <a:latin typeface="Arial" panose="020B0604020202020204" pitchFamily="34" charset="0"/>
                <a:cs typeface="Arial" panose="020B0604020202020204" pitchFamily="34" charset="0"/>
              </a:rPr>
              <a:t>Safeguarding</a:t>
            </a:r>
          </a:p>
          <a:p>
            <a:endParaRPr lang="en-GB" sz="2400" dirty="0">
              <a:solidFill>
                <a:srgbClr val="0A387A"/>
              </a:solidFill>
            </a:endParaRPr>
          </a:p>
        </p:txBody>
      </p:sp>
    </p:spTree>
    <p:extLst>
      <p:ext uri="{BB962C8B-B14F-4D97-AF65-F5344CB8AC3E}">
        <p14:creationId xmlns:p14="http://schemas.microsoft.com/office/powerpoint/2010/main" val="42143812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10589"/>
            <a:ext cx="1357568" cy="188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5726" y="0"/>
            <a:ext cx="1554854" cy="996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357567" y="1211629"/>
            <a:ext cx="6687547" cy="2554545"/>
          </a:xfrm>
          <a:prstGeom prst="rect">
            <a:avLst/>
          </a:prstGeom>
        </p:spPr>
        <p:txBody>
          <a:bodyPr wrap="square">
            <a:spAutoFit/>
          </a:bodyPr>
          <a:lstStyle/>
          <a:p>
            <a:pPr algn="ctr"/>
            <a:r>
              <a:rPr lang="en-GB" sz="3200" dirty="0" smtClean="0">
                <a:solidFill>
                  <a:srgbClr val="0A387A"/>
                </a:solidFill>
                <a:latin typeface="Arial" panose="020B0604020202020204" pitchFamily="34" charset="0"/>
                <a:cs typeface="Arial" panose="020B0604020202020204" pitchFamily="34" charset="0"/>
              </a:rPr>
              <a:t>…for </a:t>
            </a:r>
            <a:r>
              <a:rPr lang="en-GB" sz="3200" dirty="0">
                <a:solidFill>
                  <a:srgbClr val="0A387A"/>
                </a:solidFill>
                <a:latin typeface="Arial" panose="020B0604020202020204" pitchFamily="34" charset="0"/>
                <a:cs typeface="Arial" panose="020B0604020202020204" pitchFamily="34" charset="0"/>
              </a:rPr>
              <a:t>‘</a:t>
            </a:r>
            <a:r>
              <a:rPr lang="en-GB" sz="3200" i="1" dirty="0">
                <a:solidFill>
                  <a:srgbClr val="0A387A"/>
                </a:solidFill>
                <a:latin typeface="Arial" panose="020B0604020202020204" pitchFamily="34" charset="0"/>
                <a:cs typeface="Arial" panose="020B0604020202020204" pitchFamily="34" charset="0"/>
              </a:rPr>
              <a:t>testing the temperature</a:t>
            </a:r>
            <a:r>
              <a:rPr lang="en-GB" sz="3200" dirty="0">
                <a:solidFill>
                  <a:srgbClr val="0A387A"/>
                </a:solidFill>
                <a:latin typeface="Arial" panose="020B0604020202020204" pitchFamily="34" charset="0"/>
                <a:cs typeface="Arial" panose="020B0604020202020204" pitchFamily="34" charset="0"/>
              </a:rPr>
              <a:t>’, and checking </a:t>
            </a:r>
            <a:r>
              <a:rPr lang="en-GB" sz="3200" dirty="0" smtClean="0">
                <a:solidFill>
                  <a:srgbClr val="0A387A"/>
                </a:solidFill>
                <a:latin typeface="Arial" panose="020B0604020202020204" pitchFamily="34" charset="0"/>
                <a:cs typeface="Arial" panose="020B0604020202020204" pitchFamily="34" charset="0"/>
              </a:rPr>
              <a:t>impact </a:t>
            </a:r>
            <a:r>
              <a:rPr lang="en-GB" sz="3200" dirty="0">
                <a:solidFill>
                  <a:srgbClr val="0A387A"/>
                </a:solidFill>
                <a:latin typeface="Arial" panose="020B0604020202020204" pitchFamily="34" charset="0"/>
                <a:cs typeface="Arial" panose="020B0604020202020204" pitchFamily="34" charset="0"/>
              </a:rPr>
              <a:t>of planned </a:t>
            </a:r>
            <a:r>
              <a:rPr lang="en-GB" sz="3200" dirty="0" smtClean="0">
                <a:solidFill>
                  <a:srgbClr val="0A387A"/>
                </a:solidFill>
                <a:latin typeface="Arial" panose="020B0604020202020204" pitchFamily="34" charset="0"/>
                <a:cs typeface="Arial" panose="020B0604020202020204" pitchFamily="34" charset="0"/>
              </a:rPr>
              <a:t>actions</a:t>
            </a:r>
            <a:endParaRPr lang="en-GB" sz="3200" dirty="0" smtClean="0">
              <a:solidFill>
                <a:srgbClr val="0A387A"/>
              </a:solidFill>
              <a:latin typeface="Arial" panose="020B0604020202020204" pitchFamily="34" charset="0"/>
              <a:cs typeface="Arial" panose="020B0604020202020204" pitchFamily="34" charset="0"/>
            </a:endParaRPr>
          </a:p>
          <a:p>
            <a:pPr algn="ctr"/>
            <a:r>
              <a:rPr lang="en-GB" sz="3200" dirty="0" smtClean="0">
                <a:solidFill>
                  <a:srgbClr val="0A387A"/>
                </a:solidFill>
                <a:latin typeface="Arial" panose="020B0604020202020204" pitchFamily="34" charset="0"/>
                <a:cs typeface="Arial" panose="020B0604020202020204" pitchFamily="34" charset="0"/>
              </a:rPr>
              <a:t>  </a:t>
            </a:r>
          </a:p>
          <a:p>
            <a:pPr algn="ctr"/>
            <a:r>
              <a:rPr lang="en-GB" sz="3200" dirty="0" smtClean="0">
                <a:solidFill>
                  <a:srgbClr val="0A387A"/>
                </a:solidFill>
                <a:latin typeface="Arial" panose="020B0604020202020204" pitchFamily="34" charset="0"/>
                <a:cs typeface="Arial" panose="020B0604020202020204" pitchFamily="34" charset="0"/>
              </a:rPr>
              <a:t>…. so you know what to do </a:t>
            </a:r>
            <a:r>
              <a:rPr lang="en-GB" sz="3200" dirty="0" smtClean="0">
                <a:solidFill>
                  <a:srgbClr val="0A387A"/>
                </a:solidFill>
                <a:latin typeface="Arial" panose="020B0604020202020204" pitchFamily="34" charset="0"/>
                <a:cs typeface="Arial" panose="020B0604020202020204" pitchFamily="34" charset="0"/>
              </a:rPr>
              <a:t>next </a:t>
            </a:r>
            <a:endParaRPr lang="en-GB" sz="3200" dirty="0" smtClean="0">
              <a:solidFill>
                <a:srgbClr val="0A387A"/>
              </a:solidFill>
              <a:latin typeface="Arial" panose="020B0604020202020204" pitchFamily="34" charset="0"/>
              <a:cs typeface="Arial" panose="020B0604020202020204" pitchFamily="34" charset="0"/>
            </a:endParaRPr>
          </a:p>
          <a:p>
            <a:pPr algn="ctr"/>
            <a:endParaRPr lang="en-GB" sz="3200" dirty="0">
              <a:solidFill>
                <a:srgbClr val="0A387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66271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2185" y="0"/>
            <a:ext cx="2188396" cy="140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5" descr="https://www.oakwood.surrey.sch.uk/img/SEN%20Policy%2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326" y="216403"/>
            <a:ext cx="6508530" cy="4191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328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5604" y="74081"/>
            <a:ext cx="2188396" cy="140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8232" y="2322346"/>
            <a:ext cx="3383069" cy="1984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37410" y="1038945"/>
            <a:ext cx="5839327" cy="2062103"/>
          </a:xfrm>
          <a:prstGeom prst="rect">
            <a:avLst/>
          </a:prstGeom>
          <a:noFill/>
        </p:spPr>
        <p:txBody>
          <a:bodyPr wrap="square" rtlCol="0">
            <a:spAutoFit/>
          </a:bodyPr>
          <a:lstStyle/>
          <a:p>
            <a:pPr algn="ctr"/>
            <a:r>
              <a:rPr lang="en-GB" sz="3200" dirty="0" smtClean="0">
                <a:latin typeface="Arial" panose="020B0604020202020204" pitchFamily="34" charset="0"/>
                <a:cs typeface="Arial" panose="020B0604020202020204" pitchFamily="34" charset="0"/>
              </a:rPr>
              <a:t>Without a systematic approach to monitoring and evaluating there could be a declining picture </a:t>
            </a:r>
            <a:r>
              <a:rPr lang="en-GB" sz="3200" dirty="0" smtClean="0">
                <a:solidFill>
                  <a:srgbClr val="0A387A"/>
                </a:solidFill>
                <a:latin typeface="Arial" panose="020B0604020202020204" pitchFamily="34" charset="0"/>
                <a:cs typeface="Arial" panose="020B0604020202020204" pitchFamily="34" charset="0"/>
              </a:rPr>
              <a:t>emerging over </a:t>
            </a:r>
            <a:r>
              <a:rPr lang="en-GB" sz="3200" dirty="0" smtClean="0">
                <a:solidFill>
                  <a:srgbClr val="0A387A"/>
                </a:solidFill>
                <a:latin typeface="Arial" panose="020B0604020202020204" pitchFamily="34" charset="0"/>
                <a:cs typeface="Arial" panose="020B0604020202020204" pitchFamily="34" charset="0"/>
              </a:rPr>
              <a:t>time</a:t>
            </a:r>
            <a:endParaRPr lang="en-GB" sz="3200" dirty="0" smtClean="0">
              <a:solidFill>
                <a:srgbClr val="0A387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44875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 xmlns:a16="http://schemas.microsoft.com/office/drawing/2014/main" id="{2E8355B0-F131-45D3-AB06-9CE124392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148" y="20686"/>
            <a:ext cx="1725612" cy="140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 xmlns:a16="http://schemas.microsoft.com/office/drawing/2014/main" id="{B5EFE0A8-7F2B-4B3A-9093-01958AAAA0FB}"/>
              </a:ext>
            </a:extLst>
          </p:cNvPr>
          <p:cNvSpPr/>
          <p:nvPr/>
        </p:nvSpPr>
        <p:spPr>
          <a:xfrm>
            <a:off x="1152939" y="1126436"/>
            <a:ext cx="6838121" cy="2693045"/>
          </a:xfrm>
          <a:prstGeom prst="rect">
            <a:avLst/>
          </a:prstGeom>
        </p:spPr>
        <p:txBody>
          <a:bodyPr wrap="square">
            <a:spAutoFit/>
          </a:bodyPr>
          <a:lstStyle/>
          <a:p>
            <a:pPr marL="457200" indent="-457200">
              <a:buFont typeface="Arial" panose="020B0604020202020204" pitchFamily="34" charset="0"/>
              <a:buChar char="•"/>
            </a:pPr>
            <a:r>
              <a:rPr lang="en-GB" sz="2800" dirty="0">
                <a:latin typeface="Arial" panose="020B0604020202020204" pitchFamily="34" charset="0"/>
                <a:cs typeface="Arial" panose="020B0604020202020204" pitchFamily="34" charset="0"/>
              </a:rPr>
              <a:t>Change management is a structured approach to moving an organisation from the current state to the desired future state (through the people who work in the organisation).</a:t>
            </a:r>
          </a:p>
          <a:p>
            <a:endParaRPr lang="en-GB"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Association of Project Management</a:t>
            </a:r>
            <a:endParaRPr lang="en-GB" dirty="0">
              <a:latin typeface="Arial" panose="020B0604020202020204" pitchFamily="34" charset="0"/>
              <a:cs typeface="Arial" panose="020B0604020202020204" pitchFamily="34" charset="0"/>
            </a:endParaRPr>
          </a:p>
        </p:txBody>
      </p:sp>
      <p:pic>
        <p:nvPicPr>
          <p:cNvPr id="5" name="Picture 2" descr="See the source image">
            <a:extLst>
              <a:ext uri="{FF2B5EF4-FFF2-40B4-BE49-F238E27FC236}">
                <a16:creationId xmlns="" xmlns:a16="http://schemas.microsoft.com/office/drawing/2014/main" id="{F205E310-1823-4E4B-B753-8853B3781C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428" y="3027194"/>
            <a:ext cx="976511" cy="1216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0426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37013" y="178550"/>
            <a:ext cx="7271218" cy="4090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93160" y="1321541"/>
            <a:ext cx="8229600" cy="901052"/>
          </a:xfrm>
        </p:spPr>
        <p:txBody>
          <a:bodyPr>
            <a:normAutofit fontScale="90000"/>
          </a:bodyPr>
          <a:lstStyle/>
          <a:p>
            <a:pPr algn="ctr"/>
            <a:r>
              <a:rPr lang="en-GB" dirty="0" smtClean="0"/>
              <a:t/>
            </a:r>
            <a:br>
              <a:rPr lang="en-GB" dirty="0" smtClean="0"/>
            </a:br>
            <a:r>
              <a:rPr lang="en-GB" dirty="0"/>
              <a:t/>
            </a:r>
            <a:br>
              <a:rPr lang="en-GB" dirty="0"/>
            </a:br>
            <a:r>
              <a:rPr lang="en-GB" dirty="0" smtClean="0"/>
              <a:t/>
            </a:r>
            <a:br>
              <a:rPr lang="en-GB" dirty="0" smtClean="0"/>
            </a:br>
            <a:r>
              <a:rPr lang="en-GB" dirty="0" smtClean="0"/>
              <a:t/>
            </a:r>
            <a:br>
              <a:rPr lang="en-GB" dirty="0" smtClean="0"/>
            </a:br>
            <a:endParaRPr lang="en-GB"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3936" y="2951747"/>
            <a:ext cx="2280063" cy="1461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27450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5979"/>
            <a:ext cx="3529264" cy="2835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2185" y="0"/>
            <a:ext cx="2188396" cy="140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1195138" y="970548"/>
            <a:ext cx="7814964" cy="1445956"/>
          </a:xfrm>
        </p:spPr>
        <p:txBody>
          <a:bodyPr>
            <a:normAutofit/>
          </a:bodyPr>
          <a:lstStyle/>
          <a:p>
            <a:pPr algn="ctr"/>
            <a:r>
              <a:rPr lang="en-GB" sz="6000" dirty="0" smtClean="0"/>
              <a:t>…when? </a:t>
            </a:r>
            <a:endParaRPr lang="en-GB" sz="6000" dirty="0"/>
          </a:p>
        </p:txBody>
      </p:sp>
    </p:spTree>
    <p:extLst>
      <p:ext uri="{BB962C8B-B14F-4D97-AF65-F5344CB8AC3E}">
        <p14:creationId xmlns:p14="http://schemas.microsoft.com/office/powerpoint/2010/main" val="417725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135442"/>
            <a:ext cx="1227220" cy="1227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0832" y="1"/>
            <a:ext cx="1789749" cy="1147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rotWithShape="1">
          <a:blip r:embed="rId5"/>
          <a:srcRect l="19203" t="15407" r="18089" b="6042"/>
          <a:stretch/>
        </p:blipFill>
        <p:spPr bwMode="auto">
          <a:xfrm>
            <a:off x="1227221" y="745958"/>
            <a:ext cx="6320591" cy="34971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610332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9263" y="0"/>
            <a:ext cx="1731318" cy="110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327948"/>
            <a:ext cx="1034714" cy="1034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p:nvPr/>
        </p:nvPicPr>
        <p:blipFill rotWithShape="1">
          <a:blip r:embed="rId5"/>
          <a:srcRect l="21208" t="18984" r="22866" b="17567"/>
          <a:stretch/>
        </p:blipFill>
        <p:spPr bwMode="auto">
          <a:xfrm>
            <a:off x="1106907" y="689811"/>
            <a:ext cx="6232356" cy="36728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324203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242" y="0"/>
            <a:ext cx="1739338" cy="11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327948"/>
            <a:ext cx="1034714" cy="1034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p:nvPr/>
        </p:nvPicPr>
        <p:blipFill rotWithShape="1">
          <a:blip r:embed="rId5"/>
          <a:srcRect l="25218" t="18429" r="24485" b="25661"/>
          <a:stretch/>
        </p:blipFill>
        <p:spPr bwMode="auto">
          <a:xfrm>
            <a:off x="1130968" y="667834"/>
            <a:ext cx="6200274" cy="34790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456713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20" y="3039188"/>
            <a:ext cx="1395663" cy="139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2185" y="0"/>
            <a:ext cx="2188396" cy="140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rotWithShape="1">
          <a:blip r:embed="rId5"/>
          <a:srcRect l="28210" t="16270" r="37632" b="4210"/>
          <a:stretch/>
        </p:blipFill>
        <p:spPr bwMode="auto">
          <a:xfrm>
            <a:off x="457200" y="136607"/>
            <a:ext cx="2318083" cy="2935456"/>
          </a:xfrm>
          <a:prstGeom prst="rect">
            <a:avLst/>
          </a:prstGeom>
          <a:ln>
            <a:solidFill>
              <a:srgbClr val="4F81BD"/>
            </a:solidFill>
          </a:ln>
          <a:extLst>
            <a:ext uri="{53640926-AAD7-44D8-BBD7-CCE9431645EC}">
              <a14:shadowObscured xmlns:a14="http://schemas.microsoft.com/office/drawing/2010/main"/>
            </a:ext>
          </a:extLst>
        </p:spPr>
      </p:pic>
      <p:pic>
        <p:nvPicPr>
          <p:cNvPr id="7" name="Picture 6"/>
          <p:cNvPicPr/>
          <p:nvPr/>
        </p:nvPicPr>
        <p:blipFill rotWithShape="1">
          <a:blip r:embed="rId6" cstate="print">
            <a:extLst>
              <a:ext uri="{28A0092B-C50C-407E-A947-70E740481C1C}">
                <a14:useLocalDpi xmlns:a14="http://schemas.microsoft.com/office/drawing/2010/main" val="0"/>
              </a:ext>
            </a:extLst>
          </a:blip>
          <a:srcRect l="28380" t="15408" r="37972" b="4229"/>
          <a:stretch/>
        </p:blipFill>
        <p:spPr bwMode="auto">
          <a:xfrm>
            <a:off x="6360695" y="1339517"/>
            <a:ext cx="2342136" cy="3027974"/>
          </a:xfrm>
          <a:prstGeom prst="rect">
            <a:avLst/>
          </a:prstGeom>
          <a:ln>
            <a:solidFill>
              <a:srgbClr val="4F81BD"/>
            </a:solidFill>
          </a:ln>
          <a:extLst>
            <a:ext uri="{53640926-AAD7-44D8-BBD7-CCE9431645EC}">
              <a14:shadowObscured xmlns:a14="http://schemas.microsoft.com/office/drawing/2010/main"/>
            </a:ext>
          </a:extLst>
        </p:spPr>
      </p:pic>
      <p:pic>
        <p:nvPicPr>
          <p:cNvPr id="102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32334" t="13260" r="32753" b="4642"/>
          <a:stretch/>
        </p:blipFill>
        <p:spPr bwMode="auto">
          <a:xfrm>
            <a:off x="3192379" y="701247"/>
            <a:ext cx="2733948" cy="361625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790517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399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7882" y="0"/>
            <a:ext cx="2036118" cy="1304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4125124"/>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750" tmFilter="0, 0; .2, .5; .8, .5; 1, 0"/>
                                        <p:tgtEl>
                                          <p:spTgt spid="7170"/>
                                        </p:tgtEl>
                                      </p:cBhvr>
                                    </p:animEffect>
                                    <p:animScale>
                                      <p:cBhvr>
                                        <p:cTn id="7" dur="375" autoRev="1" fill="hold"/>
                                        <p:tgtEl>
                                          <p:spTgt spid="7170"/>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750" tmFilter="0, 0; .2, .5; .8, .5; 1, 0"/>
                                        <p:tgtEl>
                                          <p:spTgt spid="7170"/>
                                        </p:tgtEl>
                                      </p:cBhvr>
                                    </p:animEffect>
                                    <p:animScale>
                                      <p:cBhvr>
                                        <p:cTn id="12" dur="375" autoRev="1" fill="hold"/>
                                        <p:tgtEl>
                                          <p:spTgt spid="717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750" tmFilter="0, 0; .2, .5; .8, .5; 1, 0"/>
                                        <p:tgtEl>
                                          <p:spTgt spid="7170"/>
                                        </p:tgtEl>
                                      </p:cBhvr>
                                    </p:animEffect>
                                    <p:animScale>
                                      <p:cBhvr>
                                        <p:cTn id="17" dur="375" autoRev="1" fill="hold"/>
                                        <p:tgtEl>
                                          <p:spTgt spid="717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750" tmFilter="0, 0; .2, .5; .8, .5; 1, 0"/>
                                        <p:tgtEl>
                                          <p:spTgt spid="7170"/>
                                        </p:tgtEl>
                                      </p:cBhvr>
                                    </p:animEffect>
                                    <p:animScale>
                                      <p:cBhvr>
                                        <p:cTn id="22" dur="375" autoRev="1" fill="hold"/>
                                        <p:tgtEl>
                                          <p:spTgt spid="717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750" tmFilter="0, 0; .2, .5; .8, .5; 1, 0"/>
                                        <p:tgtEl>
                                          <p:spTgt spid="7170"/>
                                        </p:tgtEl>
                                      </p:cBhvr>
                                    </p:animEffect>
                                    <p:animScale>
                                      <p:cBhvr>
                                        <p:cTn id="27" dur="375" autoRev="1" fill="hold"/>
                                        <p:tgtEl>
                                          <p:spTgt spid="7170"/>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nodeType="clickEffect">
                                  <p:stCondLst>
                                    <p:cond delay="0"/>
                                  </p:stCondLst>
                                  <p:childTnLst>
                                    <p:animEffect transition="out" filter="fade">
                                      <p:cBhvr>
                                        <p:cTn id="31" dur="750" tmFilter="0, 0; .2, .5; .8, .5; 1, 0"/>
                                        <p:tgtEl>
                                          <p:spTgt spid="7170"/>
                                        </p:tgtEl>
                                      </p:cBhvr>
                                    </p:animEffect>
                                    <p:animScale>
                                      <p:cBhvr>
                                        <p:cTn id="32" dur="375" autoRev="1" fill="hold"/>
                                        <p:tgtEl>
                                          <p:spTgt spid="717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nodeType="clickEffect">
                                  <p:stCondLst>
                                    <p:cond delay="0"/>
                                  </p:stCondLst>
                                  <p:childTnLst>
                                    <p:animEffect transition="out" filter="fade">
                                      <p:cBhvr>
                                        <p:cTn id="36" dur="750" tmFilter="0, 0; .2, .5; .8, .5; 1, 0"/>
                                        <p:tgtEl>
                                          <p:spTgt spid="7170"/>
                                        </p:tgtEl>
                                      </p:cBhvr>
                                    </p:animEffect>
                                    <p:animScale>
                                      <p:cBhvr>
                                        <p:cTn id="37" dur="375" autoRev="1" fill="hold"/>
                                        <p:tgtEl>
                                          <p:spTgt spid="7170"/>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nodeType="clickEffect">
                                  <p:stCondLst>
                                    <p:cond delay="0"/>
                                  </p:stCondLst>
                                  <p:childTnLst>
                                    <p:animEffect transition="out" filter="fade">
                                      <p:cBhvr>
                                        <p:cTn id="41" dur="750" tmFilter="0, 0; .2, .5; .8, .5; 1, 0"/>
                                        <p:tgtEl>
                                          <p:spTgt spid="7170"/>
                                        </p:tgtEl>
                                      </p:cBhvr>
                                    </p:animEffect>
                                    <p:animScale>
                                      <p:cBhvr>
                                        <p:cTn id="42" dur="375" autoRev="1" fill="hold"/>
                                        <p:tgtEl>
                                          <p:spTgt spid="7170"/>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26" presetClass="emph" presetSubtype="0" fill="hold" nodeType="clickEffect">
                                  <p:stCondLst>
                                    <p:cond delay="0"/>
                                  </p:stCondLst>
                                  <p:childTnLst>
                                    <p:animEffect transition="out" filter="fade">
                                      <p:cBhvr>
                                        <p:cTn id="46" dur="750" tmFilter="0, 0; .2, .5; .8, .5; 1, 0"/>
                                        <p:tgtEl>
                                          <p:spTgt spid="7170"/>
                                        </p:tgtEl>
                                      </p:cBhvr>
                                    </p:animEffect>
                                    <p:animScale>
                                      <p:cBhvr>
                                        <p:cTn id="47" dur="375" autoRev="1" fill="hold"/>
                                        <p:tgtEl>
                                          <p:spTgt spid="7170"/>
                                        </p:tgtEl>
                                      </p:cBhvr>
                                      <p:by x="105000" y="105000"/>
                                    </p:animScale>
                                  </p:childTnLst>
                                </p:cTn>
                              </p:par>
                            </p:childTnLst>
                          </p:cTn>
                        </p:par>
                      </p:childTnLst>
                    </p:cTn>
                  </p:par>
                  <p:par>
                    <p:cTn id="48" fill="hold">
                      <p:stCondLst>
                        <p:cond delay="indefinite"/>
                      </p:stCondLst>
                      <p:childTnLst>
                        <p:par>
                          <p:cTn id="49" fill="hold">
                            <p:stCondLst>
                              <p:cond delay="0"/>
                            </p:stCondLst>
                            <p:childTnLst>
                              <p:par>
                                <p:cTn id="50" presetID="26" presetClass="emph" presetSubtype="0" fill="hold" nodeType="clickEffect">
                                  <p:stCondLst>
                                    <p:cond delay="0"/>
                                  </p:stCondLst>
                                  <p:childTnLst>
                                    <p:animEffect transition="out" filter="fade">
                                      <p:cBhvr>
                                        <p:cTn id="51" dur="750" tmFilter="0, 0; .2, .5; .8, .5; 1, 0"/>
                                        <p:tgtEl>
                                          <p:spTgt spid="7170"/>
                                        </p:tgtEl>
                                      </p:cBhvr>
                                    </p:animEffect>
                                    <p:animScale>
                                      <p:cBhvr>
                                        <p:cTn id="52" dur="375" autoRev="1" fill="hold"/>
                                        <p:tgtEl>
                                          <p:spTgt spid="7170"/>
                                        </p:tgtEl>
                                      </p:cBhvr>
                                      <p:by x="105000" y="105000"/>
                                    </p:animScale>
                                  </p:childTnLst>
                                </p:cTn>
                              </p:par>
                            </p:childTnLst>
                          </p:cTn>
                        </p:par>
                      </p:childTnLst>
                    </p:cTn>
                  </p:par>
                  <p:par>
                    <p:cTn id="53" fill="hold">
                      <p:stCondLst>
                        <p:cond delay="indefinite"/>
                      </p:stCondLst>
                      <p:childTnLst>
                        <p:par>
                          <p:cTn id="54" fill="hold">
                            <p:stCondLst>
                              <p:cond delay="0"/>
                            </p:stCondLst>
                            <p:childTnLst>
                              <p:par>
                                <p:cTn id="55" presetID="26" presetClass="emph" presetSubtype="0" fill="hold" nodeType="clickEffect">
                                  <p:stCondLst>
                                    <p:cond delay="0"/>
                                  </p:stCondLst>
                                  <p:childTnLst>
                                    <p:animEffect transition="out" filter="fade">
                                      <p:cBhvr>
                                        <p:cTn id="56" dur="500" tmFilter="0, 0; .2, .5; .8, .5; 1, 0"/>
                                        <p:tgtEl>
                                          <p:spTgt spid="7170"/>
                                        </p:tgtEl>
                                      </p:cBhvr>
                                    </p:animEffect>
                                    <p:animScale>
                                      <p:cBhvr>
                                        <p:cTn id="57" dur="250" autoRev="1" fill="hold"/>
                                        <p:tgtEl>
                                          <p:spTgt spid="717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2185" y="0"/>
            <a:ext cx="2188396" cy="140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1195138" y="970548"/>
            <a:ext cx="7814964" cy="1445956"/>
          </a:xfrm>
        </p:spPr>
        <p:txBody>
          <a:bodyPr>
            <a:normAutofit/>
          </a:bodyPr>
          <a:lstStyle/>
          <a:p>
            <a:pPr algn="ctr"/>
            <a:r>
              <a:rPr lang="en-GB" sz="6000" dirty="0" smtClean="0"/>
              <a:t>…How? </a:t>
            </a:r>
            <a:endParaRPr lang="en-GB" sz="6000" dirty="0"/>
          </a:p>
        </p:txBody>
      </p:sp>
      <p:pic>
        <p:nvPicPr>
          <p:cNvPr id="6146" name="Picture 2"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3" y="2582279"/>
            <a:ext cx="1842084" cy="1842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9900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2" y="2927684"/>
            <a:ext cx="1316684" cy="147758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642" y="2"/>
            <a:ext cx="1660358" cy="1064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29916" y="513347"/>
            <a:ext cx="7876673" cy="3970318"/>
          </a:xfrm>
          <a:prstGeom prst="rect">
            <a:avLst/>
          </a:prstGeom>
        </p:spPr>
        <p:txBody>
          <a:bodyPr wrap="square">
            <a:spAutoFit/>
          </a:bodyPr>
          <a:lstStyle/>
          <a:p>
            <a:r>
              <a:rPr lang="en-GB" sz="3600" b="1" dirty="0" smtClean="0">
                <a:solidFill>
                  <a:srgbClr val="0A387A"/>
                </a:solidFill>
                <a:latin typeface="Arial" panose="020B0604020202020204" pitchFamily="34" charset="0"/>
                <a:cs typeface="Arial" panose="020B0604020202020204" pitchFamily="34" charset="0"/>
              </a:rPr>
              <a:t>Monitoring Quality of Education </a:t>
            </a:r>
            <a:endParaRPr lang="en-GB" sz="3600" dirty="0" smtClean="0">
              <a:solidFill>
                <a:srgbClr val="0A387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GB" sz="2400" dirty="0" smtClean="0">
              <a:solidFill>
                <a:srgbClr val="0A387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400" dirty="0" smtClean="0">
                <a:solidFill>
                  <a:srgbClr val="0A387A"/>
                </a:solidFill>
                <a:latin typeface="Arial" panose="020B0604020202020204" pitchFamily="34" charset="0"/>
                <a:cs typeface="Arial" panose="020B0604020202020204" pitchFamily="34" charset="0"/>
              </a:rPr>
              <a:t>Use </a:t>
            </a:r>
            <a:r>
              <a:rPr lang="en-GB" sz="2400" dirty="0" smtClean="0">
                <a:solidFill>
                  <a:srgbClr val="0A387A"/>
                </a:solidFill>
                <a:latin typeface="Arial" panose="020B0604020202020204" pitchFamily="34" charset="0"/>
                <a:cs typeface="Arial" panose="020B0604020202020204" pitchFamily="34" charset="0"/>
              </a:rPr>
              <a:t>guidance in Ofsted handbook</a:t>
            </a:r>
            <a:r>
              <a:rPr lang="en-GB" sz="2400" dirty="0">
                <a:solidFill>
                  <a:srgbClr val="0A387A"/>
                </a:solidFill>
                <a:latin typeface="Arial" panose="020B0604020202020204" pitchFamily="34" charset="0"/>
                <a:cs typeface="Arial" panose="020B0604020202020204" pitchFamily="34" charset="0"/>
              </a:rPr>
              <a:t> </a:t>
            </a:r>
            <a:r>
              <a:rPr lang="en-GB" sz="2400" dirty="0" smtClean="0">
                <a:solidFill>
                  <a:srgbClr val="0A387A"/>
                </a:solidFill>
                <a:latin typeface="Arial" panose="020B0604020202020204" pitchFamily="34" charset="0"/>
                <a:cs typeface="Arial" panose="020B0604020202020204" pitchFamily="34" charset="0"/>
              </a:rPr>
              <a:t>(see some draft format examples) </a:t>
            </a:r>
          </a:p>
          <a:p>
            <a:pPr marL="342900" indent="-342900">
              <a:buFont typeface="Arial" panose="020B0604020202020204" pitchFamily="34" charset="0"/>
              <a:buChar char="•"/>
            </a:pPr>
            <a:r>
              <a:rPr lang="en-GB" sz="2400" dirty="0" smtClean="0">
                <a:solidFill>
                  <a:srgbClr val="0A387A"/>
                </a:solidFill>
                <a:latin typeface="Arial" panose="020B0604020202020204" pitchFamily="34" charset="0"/>
                <a:cs typeface="Arial" panose="020B0604020202020204" pitchFamily="34" charset="0"/>
              </a:rPr>
              <a:t>Think about where specific monitoring of teaching fits in to monitoring quality of education </a:t>
            </a:r>
          </a:p>
          <a:p>
            <a:pPr marL="342900" lvl="0" indent="-342900">
              <a:buFont typeface="Arial" panose="020B0604020202020204" pitchFamily="34" charset="0"/>
              <a:buChar char="•"/>
            </a:pPr>
            <a:r>
              <a:rPr lang="en-GB" sz="2400" dirty="0">
                <a:solidFill>
                  <a:srgbClr val="0A387A"/>
                </a:solidFill>
                <a:latin typeface="Arial" panose="020B0604020202020204" pitchFamily="34" charset="0"/>
                <a:cs typeface="Arial" panose="020B0604020202020204" pitchFamily="34" charset="0"/>
              </a:rPr>
              <a:t>Try to echo ‘deep dive’ </a:t>
            </a:r>
            <a:r>
              <a:rPr lang="en-GB" sz="2400" dirty="0" smtClean="0">
                <a:solidFill>
                  <a:srgbClr val="0A387A"/>
                </a:solidFill>
                <a:latin typeface="Arial" panose="020B0604020202020204" pitchFamily="34" charset="0"/>
                <a:cs typeface="Arial" panose="020B0604020202020204" pitchFamily="34" charset="0"/>
              </a:rPr>
              <a:t>methodology…</a:t>
            </a:r>
            <a:br>
              <a:rPr lang="en-GB" sz="2400" dirty="0" smtClean="0">
                <a:solidFill>
                  <a:srgbClr val="0A387A"/>
                </a:solidFill>
                <a:latin typeface="Arial" panose="020B0604020202020204" pitchFamily="34" charset="0"/>
                <a:cs typeface="Arial" panose="020B0604020202020204" pitchFamily="34" charset="0"/>
              </a:rPr>
            </a:br>
            <a:r>
              <a:rPr lang="en-GB" sz="2400" dirty="0" smtClean="0">
                <a:solidFill>
                  <a:srgbClr val="0A387A"/>
                </a:solidFill>
                <a:latin typeface="Arial" panose="020B0604020202020204" pitchFamily="34" charset="0"/>
                <a:cs typeface="Arial" panose="020B0604020202020204" pitchFamily="34" charset="0"/>
              </a:rPr>
              <a:t/>
            </a:r>
            <a:br>
              <a:rPr lang="en-GB" sz="2400" dirty="0" smtClean="0">
                <a:solidFill>
                  <a:srgbClr val="0A387A"/>
                </a:solidFill>
                <a:latin typeface="Arial" panose="020B0604020202020204" pitchFamily="34" charset="0"/>
                <a:cs typeface="Arial" panose="020B0604020202020204" pitchFamily="34" charset="0"/>
              </a:rPr>
            </a:br>
            <a:endParaRPr lang="en-GB" sz="2400" dirty="0" smtClean="0">
              <a:solidFill>
                <a:srgbClr val="0A387A"/>
              </a:solidFill>
              <a:latin typeface="Arial" panose="020B0604020202020204" pitchFamily="34" charset="0"/>
              <a:cs typeface="Arial" panose="020B0604020202020204" pitchFamily="34" charset="0"/>
            </a:endParaRPr>
          </a:p>
          <a:p>
            <a:endParaRPr lang="en-GB" sz="2400" dirty="0">
              <a:solidFill>
                <a:srgbClr val="0A387A"/>
              </a:solidFill>
            </a:endParaRPr>
          </a:p>
        </p:txBody>
      </p:sp>
    </p:spTree>
    <p:extLst>
      <p:ext uri="{BB962C8B-B14F-4D97-AF65-F5344CB8AC3E}">
        <p14:creationId xmlns:p14="http://schemas.microsoft.com/office/powerpoint/2010/main" val="6562518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19663"/>
            <a:ext cx="1316684" cy="147758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3432" y="1"/>
            <a:ext cx="1740568" cy="1115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29916" y="513347"/>
            <a:ext cx="7876673" cy="3600986"/>
          </a:xfrm>
          <a:prstGeom prst="rect">
            <a:avLst/>
          </a:prstGeom>
        </p:spPr>
        <p:txBody>
          <a:bodyPr wrap="square">
            <a:spAutoFit/>
          </a:bodyPr>
          <a:lstStyle/>
          <a:p>
            <a:pPr lvl="0"/>
            <a:r>
              <a:rPr lang="en-GB" sz="3600" b="1" dirty="0">
                <a:solidFill>
                  <a:srgbClr val="0A387A"/>
                </a:solidFill>
                <a:latin typeface="Arial" panose="020B0604020202020204" pitchFamily="34" charset="0"/>
                <a:cs typeface="Arial" panose="020B0604020202020204" pitchFamily="34" charset="0"/>
              </a:rPr>
              <a:t>Monitoring </a:t>
            </a:r>
            <a:r>
              <a:rPr lang="en-GB" sz="3600" b="1" dirty="0" smtClean="0">
                <a:solidFill>
                  <a:srgbClr val="0A387A"/>
                </a:solidFill>
                <a:latin typeface="Arial" panose="020B0604020202020204" pitchFamily="34" charset="0"/>
                <a:cs typeface="Arial" panose="020B0604020202020204" pitchFamily="34" charset="0"/>
              </a:rPr>
              <a:t>Intent</a:t>
            </a:r>
            <a:endParaRPr lang="en-GB" sz="3600" b="1" dirty="0">
              <a:solidFill>
                <a:srgbClr val="0A387A"/>
              </a:solidFill>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endParaRPr lang="en-GB" sz="2400" dirty="0" smtClean="0">
              <a:solidFill>
                <a:srgbClr val="0A387A"/>
              </a:solidFill>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GB" sz="2400" dirty="0" smtClean="0">
                <a:solidFill>
                  <a:srgbClr val="0A387A"/>
                </a:solidFill>
                <a:latin typeface="Arial" panose="020B0604020202020204" pitchFamily="34" charset="0"/>
                <a:cs typeface="Arial" panose="020B0604020202020204" pitchFamily="34" charset="0"/>
              </a:rPr>
              <a:t>Check </a:t>
            </a:r>
            <a:r>
              <a:rPr lang="en-GB" sz="2400" dirty="0">
                <a:solidFill>
                  <a:srgbClr val="0A387A"/>
                </a:solidFill>
                <a:latin typeface="Arial" panose="020B0604020202020204" pitchFamily="34" charset="0"/>
                <a:cs typeface="Arial" panose="020B0604020202020204" pitchFamily="34" charset="0"/>
              </a:rPr>
              <a:t>thoroughness of intent and planning for progression; if this isn’t the best it can be</a:t>
            </a:r>
            <a:r>
              <a:rPr lang="en-GB" sz="2400" dirty="0" smtClean="0">
                <a:solidFill>
                  <a:srgbClr val="0A387A"/>
                </a:solidFill>
                <a:latin typeface="Arial" panose="020B0604020202020204" pitchFamily="34" charset="0"/>
                <a:cs typeface="Arial" panose="020B0604020202020204" pitchFamily="34" charset="0"/>
              </a:rPr>
              <a:t>, </a:t>
            </a:r>
            <a:r>
              <a:rPr lang="en-GB" sz="2400" dirty="0">
                <a:solidFill>
                  <a:srgbClr val="0A387A"/>
                </a:solidFill>
                <a:latin typeface="Arial" panose="020B0604020202020204" pitchFamily="34" charset="0"/>
                <a:cs typeface="Arial" panose="020B0604020202020204" pitchFamily="34" charset="0"/>
              </a:rPr>
              <a:t>everything else follows </a:t>
            </a:r>
            <a:r>
              <a:rPr lang="en-GB" sz="2400" dirty="0" smtClean="0">
                <a:solidFill>
                  <a:srgbClr val="0A387A"/>
                </a:solidFill>
                <a:latin typeface="Arial" panose="020B0604020202020204" pitchFamily="34" charset="0"/>
                <a:cs typeface="Arial" panose="020B0604020202020204" pitchFamily="34" charset="0"/>
              </a:rPr>
              <a:t>it</a:t>
            </a:r>
            <a:endParaRPr lang="en-GB" sz="2400" dirty="0">
              <a:solidFill>
                <a:srgbClr val="0A387A"/>
              </a:solidFill>
              <a:latin typeface="Arial" panose="020B0604020202020204" pitchFamily="34" charset="0"/>
              <a:cs typeface="Arial" panose="020B0604020202020204" pitchFamily="34" charset="0"/>
            </a:endParaRPr>
          </a:p>
          <a:p>
            <a:pPr lvl="0"/>
            <a:r>
              <a:rPr lang="en-GB" sz="2400" dirty="0">
                <a:solidFill>
                  <a:srgbClr val="0A387A"/>
                </a:solidFill>
                <a:latin typeface="Arial" panose="020B0604020202020204" pitchFamily="34" charset="0"/>
                <a:cs typeface="Arial" panose="020B0604020202020204" pitchFamily="34" charset="0"/>
              </a:rPr>
              <a:t/>
            </a:r>
            <a:br>
              <a:rPr lang="en-GB" sz="2400" dirty="0">
                <a:solidFill>
                  <a:srgbClr val="0A387A"/>
                </a:solidFill>
                <a:latin typeface="Arial" panose="020B0604020202020204" pitchFamily="34" charset="0"/>
                <a:cs typeface="Arial" panose="020B0604020202020204" pitchFamily="34" charset="0"/>
              </a:rPr>
            </a:br>
            <a:r>
              <a:rPr lang="en-GB" sz="2400" dirty="0" smtClean="0">
                <a:solidFill>
                  <a:srgbClr val="0A387A"/>
                </a:solidFill>
                <a:latin typeface="Arial" panose="020B0604020202020204" pitchFamily="34" charset="0"/>
                <a:cs typeface="Arial" panose="020B0604020202020204" pitchFamily="34" charset="0"/>
              </a:rPr>
              <a:t/>
            </a:r>
            <a:br>
              <a:rPr lang="en-GB" sz="2400" dirty="0" smtClean="0">
                <a:solidFill>
                  <a:srgbClr val="0A387A"/>
                </a:solidFill>
                <a:latin typeface="Arial" panose="020B0604020202020204" pitchFamily="34" charset="0"/>
                <a:cs typeface="Arial" panose="020B0604020202020204" pitchFamily="34" charset="0"/>
              </a:rPr>
            </a:br>
            <a:endParaRPr lang="en-GB" sz="2400" dirty="0" smtClean="0">
              <a:solidFill>
                <a:srgbClr val="0A387A"/>
              </a:solidFill>
              <a:latin typeface="Arial" panose="020B0604020202020204" pitchFamily="34" charset="0"/>
              <a:cs typeface="Arial" panose="020B0604020202020204" pitchFamily="34" charset="0"/>
            </a:endParaRPr>
          </a:p>
          <a:p>
            <a:endParaRPr lang="en-GB" sz="2400" dirty="0">
              <a:solidFill>
                <a:srgbClr val="0A387A"/>
              </a:solidFill>
            </a:endParaRPr>
          </a:p>
        </p:txBody>
      </p:sp>
    </p:spTree>
    <p:extLst>
      <p:ext uri="{BB962C8B-B14F-4D97-AF65-F5344CB8AC3E}">
        <p14:creationId xmlns:p14="http://schemas.microsoft.com/office/powerpoint/2010/main" val="17873829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95" y="1733081"/>
            <a:ext cx="2607220" cy="26072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15999"/>
            <a:ext cx="3491948" cy="1705565"/>
          </a:xfrm>
        </p:spPr>
        <p:txBody>
          <a:bodyPr>
            <a:normAutofit fontScale="90000"/>
          </a:bodyPr>
          <a:lstStyle/>
          <a:p>
            <a:r>
              <a:rPr lang="en-GB" dirty="0"/>
              <a:t/>
            </a:r>
            <a:br>
              <a:rPr lang="en-GB" dirty="0"/>
            </a:br>
            <a:r>
              <a:rPr lang="en-GB" dirty="0"/>
              <a:t>Do we need to change?</a:t>
            </a:r>
            <a:br>
              <a:rPr lang="en-GB" dirty="0"/>
            </a:br>
            <a:endParaRPr lang="en-GB" dirty="0"/>
          </a:p>
        </p:txBody>
      </p:sp>
      <p:sp>
        <p:nvSpPr>
          <p:cNvPr id="5" name="Text Placeholder 4">
            <a:extLst>
              <a:ext uri="{FF2B5EF4-FFF2-40B4-BE49-F238E27FC236}">
                <a16:creationId xmlns="" xmlns:a16="http://schemas.microsoft.com/office/drawing/2014/main" id="{CF83C822-5F96-4A03-BB27-566B83A4B733}"/>
              </a:ext>
            </a:extLst>
          </p:cNvPr>
          <p:cNvSpPr>
            <a:spLocks noGrp="1"/>
          </p:cNvSpPr>
          <p:nvPr>
            <p:ph type="body" sz="quarter" idx="13"/>
          </p:nvPr>
        </p:nvSpPr>
        <p:spPr>
          <a:xfrm>
            <a:off x="5950226" y="2319130"/>
            <a:ext cx="2731018" cy="1789044"/>
          </a:xfrm>
        </p:spPr>
        <p:txBody>
          <a:bodyPr>
            <a:normAutofit/>
          </a:bodyPr>
          <a:lstStyle/>
          <a:p>
            <a:pPr marL="0" indent="0">
              <a:buNone/>
            </a:pPr>
            <a:r>
              <a:rPr lang="en-GB" sz="3600" b="1" dirty="0"/>
              <a:t>How does change affect us?</a:t>
            </a:r>
          </a:p>
          <a:p>
            <a:endParaRPr lang="en-GB" dirty="0"/>
          </a:p>
        </p:txBody>
      </p:sp>
      <p:sp>
        <p:nvSpPr>
          <p:cNvPr id="6" name="Text Placeholder 5">
            <a:extLst>
              <a:ext uri="{FF2B5EF4-FFF2-40B4-BE49-F238E27FC236}">
                <a16:creationId xmlns="" xmlns:a16="http://schemas.microsoft.com/office/drawing/2014/main" id="{C475DDBC-611E-4EE8-958B-7872D11F042C}"/>
              </a:ext>
            </a:extLst>
          </p:cNvPr>
          <p:cNvSpPr>
            <a:spLocks noGrp="1"/>
          </p:cNvSpPr>
          <p:nvPr>
            <p:ph type="body" sz="quarter" idx="14"/>
          </p:nvPr>
        </p:nvSpPr>
        <p:spPr>
          <a:xfrm>
            <a:off x="3405810" y="1921563"/>
            <a:ext cx="1643268" cy="980661"/>
          </a:xfrm>
        </p:spPr>
        <p:txBody>
          <a:bodyPr>
            <a:noAutofit/>
          </a:bodyPr>
          <a:lstStyle/>
          <a:p>
            <a:r>
              <a:rPr lang="en-GB" sz="3600" dirty="0"/>
              <a:t>Why?</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4364" y="20686"/>
            <a:ext cx="2188396" cy="140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0310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3432" y="1"/>
            <a:ext cx="1740568" cy="1115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29916" y="513347"/>
            <a:ext cx="7876673" cy="5109091"/>
          </a:xfrm>
          <a:prstGeom prst="rect">
            <a:avLst/>
          </a:prstGeom>
        </p:spPr>
        <p:txBody>
          <a:bodyPr wrap="square">
            <a:spAutoFit/>
          </a:bodyPr>
          <a:lstStyle/>
          <a:p>
            <a:pPr lvl="0"/>
            <a:r>
              <a:rPr lang="en-GB" sz="3600" b="1" dirty="0">
                <a:solidFill>
                  <a:srgbClr val="0A387A"/>
                </a:solidFill>
                <a:latin typeface="Arial" panose="020B0604020202020204" pitchFamily="34" charset="0"/>
                <a:cs typeface="Arial" panose="020B0604020202020204" pitchFamily="34" charset="0"/>
              </a:rPr>
              <a:t>Monitoring </a:t>
            </a:r>
            <a:r>
              <a:rPr lang="en-GB" sz="3600" b="1" dirty="0" smtClean="0">
                <a:solidFill>
                  <a:srgbClr val="0A387A"/>
                </a:solidFill>
                <a:latin typeface="Arial" panose="020B0604020202020204" pitchFamily="34" charset="0"/>
                <a:cs typeface="Arial" panose="020B0604020202020204" pitchFamily="34" charset="0"/>
              </a:rPr>
              <a:t>Intent</a:t>
            </a:r>
            <a:endParaRPr lang="en-GB" sz="3600" b="1" dirty="0">
              <a:solidFill>
                <a:srgbClr val="0A387A"/>
              </a:solidFill>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endParaRPr lang="en-GB" sz="1400" dirty="0" smtClean="0">
              <a:solidFill>
                <a:srgbClr val="0A387A"/>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GB" b="1" dirty="0">
                <a:solidFill>
                  <a:srgbClr val="0A387A"/>
                </a:solidFill>
                <a:latin typeface="Arial" panose="020B0604020202020204" pitchFamily="34" charset="0"/>
                <a:cs typeface="Arial" panose="020B0604020202020204" pitchFamily="34" charset="0"/>
              </a:rPr>
              <a:t>Do</a:t>
            </a:r>
            <a:r>
              <a:rPr lang="en-GB" dirty="0">
                <a:solidFill>
                  <a:srgbClr val="0A387A"/>
                </a:solidFill>
                <a:latin typeface="Arial" panose="020B0604020202020204" pitchFamily="34" charset="0"/>
                <a:cs typeface="Arial" panose="020B0604020202020204" pitchFamily="34" charset="0"/>
              </a:rPr>
              <a:t> staff deeply understand ARE in each subject and key intent that leads to being a historian, a musician etc. </a:t>
            </a:r>
          </a:p>
          <a:p>
            <a:pPr marL="285750" lvl="0" indent="-285750">
              <a:buFont typeface="Arial" panose="020B0604020202020204" pitchFamily="34" charset="0"/>
              <a:buChar char="•"/>
            </a:pPr>
            <a:r>
              <a:rPr lang="en-GB" dirty="0">
                <a:solidFill>
                  <a:srgbClr val="0A387A"/>
                </a:solidFill>
                <a:latin typeface="Arial" panose="020B0604020202020204" pitchFamily="34" charset="0"/>
                <a:cs typeface="Arial" panose="020B0604020202020204" pitchFamily="34" charset="0"/>
              </a:rPr>
              <a:t>Check each cohort’s curriculum journey to this point and plan for their experiences going forward.  </a:t>
            </a:r>
          </a:p>
          <a:p>
            <a:pPr marL="285750" lvl="0" indent="-285750">
              <a:buFont typeface="Arial" panose="020B0604020202020204" pitchFamily="34" charset="0"/>
              <a:buChar char="•"/>
            </a:pPr>
            <a:r>
              <a:rPr lang="en-GB" dirty="0">
                <a:solidFill>
                  <a:srgbClr val="0A387A"/>
                </a:solidFill>
                <a:latin typeface="Arial" panose="020B0604020202020204" pitchFamily="34" charset="0"/>
                <a:cs typeface="Arial" panose="020B0604020202020204" pitchFamily="34" charset="0"/>
              </a:rPr>
              <a:t>Consider quality CPD for subject leaders and signpost to professional bodies (e.g. the Historical Association) to draw on research and subject expertise</a:t>
            </a:r>
          </a:p>
          <a:p>
            <a:pPr marL="285750" lvl="0" indent="-285750">
              <a:buFont typeface="Arial" panose="020B0604020202020204" pitchFamily="34" charset="0"/>
              <a:buChar char="•"/>
            </a:pPr>
            <a:r>
              <a:rPr lang="en-GB" dirty="0">
                <a:solidFill>
                  <a:srgbClr val="0A387A"/>
                </a:solidFill>
                <a:latin typeface="Arial" panose="020B0604020202020204" pitchFamily="34" charset="0"/>
                <a:cs typeface="Arial" panose="020B0604020202020204" pitchFamily="34" charset="0"/>
              </a:rPr>
              <a:t>Work with other schools to check and share ideas </a:t>
            </a:r>
          </a:p>
          <a:p>
            <a:pPr marL="285750" lvl="0" indent="-285750">
              <a:buFont typeface="Arial" panose="020B0604020202020204" pitchFamily="34" charset="0"/>
              <a:buChar char="•"/>
            </a:pPr>
            <a:r>
              <a:rPr lang="en-GB" dirty="0">
                <a:solidFill>
                  <a:srgbClr val="0A387A"/>
                </a:solidFill>
                <a:latin typeface="Arial" panose="020B0604020202020204" pitchFamily="34" charset="0"/>
                <a:cs typeface="Arial" panose="020B0604020202020204" pitchFamily="34" charset="0"/>
              </a:rPr>
              <a:t>Ensure links to school’s overall curriculum intent, the context of the school and pupils’ needs locally e.g. S and L </a:t>
            </a:r>
          </a:p>
          <a:p>
            <a:pPr lvl="0"/>
            <a:r>
              <a:rPr lang="en-GB" sz="2400" dirty="0">
                <a:solidFill>
                  <a:srgbClr val="0A387A"/>
                </a:solidFill>
                <a:latin typeface="Arial" panose="020B0604020202020204" pitchFamily="34" charset="0"/>
                <a:cs typeface="Arial" panose="020B0604020202020204" pitchFamily="34" charset="0"/>
              </a:rPr>
              <a:t/>
            </a:r>
            <a:br>
              <a:rPr lang="en-GB" sz="2400" dirty="0">
                <a:solidFill>
                  <a:srgbClr val="0A387A"/>
                </a:solidFill>
                <a:latin typeface="Arial" panose="020B0604020202020204" pitchFamily="34" charset="0"/>
                <a:cs typeface="Arial" panose="020B0604020202020204" pitchFamily="34" charset="0"/>
              </a:rPr>
            </a:br>
            <a:r>
              <a:rPr lang="en-GB" sz="2400" dirty="0" smtClean="0">
                <a:solidFill>
                  <a:srgbClr val="0A387A"/>
                </a:solidFill>
                <a:latin typeface="Arial" panose="020B0604020202020204" pitchFamily="34" charset="0"/>
                <a:cs typeface="Arial" panose="020B0604020202020204" pitchFamily="34" charset="0"/>
              </a:rPr>
              <a:t/>
            </a:r>
            <a:br>
              <a:rPr lang="en-GB" sz="2400" dirty="0" smtClean="0">
                <a:solidFill>
                  <a:srgbClr val="0A387A"/>
                </a:solidFill>
                <a:latin typeface="Arial" panose="020B0604020202020204" pitchFamily="34" charset="0"/>
                <a:cs typeface="Arial" panose="020B0604020202020204" pitchFamily="34" charset="0"/>
              </a:rPr>
            </a:br>
            <a:endParaRPr lang="en-GB" sz="2400" dirty="0" smtClean="0">
              <a:solidFill>
                <a:srgbClr val="0A387A"/>
              </a:solidFill>
              <a:latin typeface="Arial" panose="020B0604020202020204" pitchFamily="34" charset="0"/>
              <a:cs typeface="Arial" panose="020B0604020202020204" pitchFamily="34" charset="0"/>
            </a:endParaRPr>
          </a:p>
          <a:p>
            <a:endParaRPr lang="en-GB" sz="2400" dirty="0">
              <a:solidFill>
                <a:srgbClr val="0A387A"/>
              </a:solidFill>
            </a:endParaRPr>
          </a:p>
        </p:txBody>
      </p:sp>
    </p:spTree>
    <p:extLst>
      <p:ext uri="{BB962C8B-B14F-4D97-AF65-F5344CB8AC3E}">
        <p14:creationId xmlns:p14="http://schemas.microsoft.com/office/powerpoint/2010/main" val="31188805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 y="3031258"/>
            <a:ext cx="1357969" cy="135797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3432" y="1"/>
            <a:ext cx="1740568" cy="1115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29916" y="513347"/>
            <a:ext cx="7876673" cy="4185761"/>
          </a:xfrm>
          <a:prstGeom prst="rect">
            <a:avLst/>
          </a:prstGeom>
        </p:spPr>
        <p:txBody>
          <a:bodyPr wrap="square">
            <a:spAutoFit/>
          </a:bodyPr>
          <a:lstStyle/>
          <a:p>
            <a:pPr lvl="0"/>
            <a:r>
              <a:rPr lang="en-GB" sz="3600" b="1" dirty="0">
                <a:solidFill>
                  <a:srgbClr val="0A387A"/>
                </a:solidFill>
                <a:latin typeface="Arial" panose="020B0604020202020204" pitchFamily="34" charset="0"/>
                <a:cs typeface="Arial" panose="020B0604020202020204" pitchFamily="34" charset="0"/>
              </a:rPr>
              <a:t>Monitoring </a:t>
            </a:r>
            <a:r>
              <a:rPr lang="en-GB" sz="3600" b="1" dirty="0" smtClean="0">
                <a:solidFill>
                  <a:srgbClr val="0A387A"/>
                </a:solidFill>
                <a:latin typeface="Arial" panose="020B0604020202020204" pitchFamily="34" charset="0"/>
                <a:cs typeface="Arial" panose="020B0604020202020204" pitchFamily="34" charset="0"/>
              </a:rPr>
              <a:t>Intent</a:t>
            </a:r>
            <a:endParaRPr lang="en-GB" sz="3600" b="1" dirty="0">
              <a:solidFill>
                <a:srgbClr val="0A387A"/>
              </a:solidFill>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endParaRPr lang="en-GB" sz="1400" dirty="0" smtClean="0">
              <a:solidFill>
                <a:srgbClr val="0A387A"/>
              </a:solidFill>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GB" sz="2400" dirty="0">
                <a:solidFill>
                  <a:srgbClr val="0A387A"/>
                </a:solidFill>
                <a:latin typeface="Arial" panose="020B0604020202020204" pitchFamily="34" charset="0"/>
                <a:cs typeface="Arial" panose="020B0604020202020204" pitchFamily="34" charset="0"/>
              </a:rPr>
              <a:t>Check medium term/topic plans for curriculum content and coverage over time</a:t>
            </a:r>
          </a:p>
          <a:p>
            <a:pPr marL="342900" lvl="0" indent="-342900">
              <a:buFont typeface="Arial" panose="020B0604020202020204" pitchFamily="34" charset="0"/>
              <a:buChar char="•"/>
            </a:pPr>
            <a:r>
              <a:rPr lang="en-GB" sz="2400" dirty="0">
                <a:solidFill>
                  <a:srgbClr val="0A387A"/>
                </a:solidFill>
                <a:latin typeface="Arial" panose="020B0604020202020204" pitchFamily="34" charset="0"/>
                <a:cs typeface="Arial" panose="020B0604020202020204" pitchFamily="34" charset="0"/>
              </a:rPr>
              <a:t>Check compliance with the school’s intent and progression models</a:t>
            </a:r>
          </a:p>
          <a:p>
            <a:pPr marL="342900" lvl="0" indent="-342900">
              <a:buFont typeface="Arial" panose="020B0604020202020204" pitchFamily="34" charset="0"/>
              <a:buChar char="•"/>
            </a:pPr>
            <a:r>
              <a:rPr lang="en-GB" sz="2400" dirty="0">
                <a:solidFill>
                  <a:srgbClr val="0A387A"/>
                </a:solidFill>
                <a:latin typeface="Arial" panose="020B0604020202020204" pitchFamily="34" charset="0"/>
                <a:cs typeface="Arial" panose="020B0604020202020204" pitchFamily="34" charset="0"/>
              </a:rPr>
              <a:t>Check for appropriate cross-curricular links</a:t>
            </a:r>
          </a:p>
          <a:p>
            <a:pPr lvl="0"/>
            <a:r>
              <a:rPr lang="en-GB" sz="2400" dirty="0">
                <a:solidFill>
                  <a:srgbClr val="0A387A"/>
                </a:solidFill>
                <a:latin typeface="Arial" panose="020B0604020202020204" pitchFamily="34" charset="0"/>
                <a:cs typeface="Arial" panose="020B0604020202020204" pitchFamily="34" charset="0"/>
              </a:rPr>
              <a:t/>
            </a:r>
            <a:br>
              <a:rPr lang="en-GB" sz="2400" dirty="0">
                <a:solidFill>
                  <a:srgbClr val="0A387A"/>
                </a:solidFill>
                <a:latin typeface="Arial" panose="020B0604020202020204" pitchFamily="34" charset="0"/>
                <a:cs typeface="Arial" panose="020B0604020202020204" pitchFamily="34" charset="0"/>
              </a:rPr>
            </a:br>
            <a:r>
              <a:rPr lang="en-GB" sz="2400" dirty="0" smtClean="0">
                <a:solidFill>
                  <a:srgbClr val="0A387A"/>
                </a:solidFill>
                <a:latin typeface="Arial" panose="020B0604020202020204" pitchFamily="34" charset="0"/>
                <a:cs typeface="Arial" panose="020B0604020202020204" pitchFamily="34" charset="0"/>
              </a:rPr>
              <a:t/>
            </a:r>
            <a:br>
              <a:rPr lang="en-GB" sz="2400" dirty="0" smtClean="0">
                <a:solidFill>
                  <a:srgbClr val="0A387A"/>
                </a:solidFill>
                <a:latin typeface="Arial" panose="020B0604020202020204" pitchFamily="34" charset="0"/>
                <a:cs typeface="Arial" panose="020B0604020202020204" pitchFamily="34" charset="0"/>
              </a:rPr>
            </a:br>
            <a:endParaRPr lang="en-GB" sz="2400" dirty="0" smtClean="0">
              <a:solidFill>
                <a:srgbClr val="0A387A"/>
              </a:solidFill>
              <a:latin typeface="Arial" panose="020B0604020202020204" pitchFamily="34" charset="0"/>
              <a:cs typeface="Arial" panose="020B0604020202020204" pitchFamily="34" charset="0"/>
            </a:endParaRPr>
          </a:p>
          <a:p>
            <a:endParaRPr lang="en-GB" sz="2400" dirty="0">
              <a:solidFill>
                <a:srgbClr val="0A387A"/>
              </a:solidFill>
            </a:endParaRPr>
          </a:p>
        </p:txBody>
      </p:sp>
    </p:spTree>
    <p:extLst>
      <p:ext uri="{BB962C8B-B14F-4D97-AF65-F5344CB8AC3E}">
        <p14:creationId xmlns:p14="http://schemas.microsoft.com/office/powerpoint/2010/main" val="12596286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 y="3031258"/>
            <a:ext cx="1357969" cy="135797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3432" y="1"/>
            <a:ext cx="1740568" cy="1115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29916" y="513347"/>
            <a:ext cx="7876673" cy="5109091"/>
          </a:xfrm>
          <a:prstGeom prst="rect">
            <a:avLst/>
          </a:prstGeom>
        </p:spPr>
        <p:txBody>
          <a:bodyPr wrap="square">
            <a:spAutoFit/>
          </a:bodyPr>
          <a:lstStyle/>
          <a:p>
            <a:r>
              <a:rPr lang="en-GB" sz="3600" b="1" dirty="0">
                <a:solidFill>
                  <a:srgbClr val="0A387A"/>
                </a:solidFill>
                <a:latin typeface="Arial" panose="020B0604020202020204" pitchFamily="34" charset="0"/>
                <a:cs typeface="Arial" panose="020B0604020202020204" pitchFamily="34" charset="0"/>
              </a:rPr>
              <a:t>Monitoring Implementation</a:t>
            </a:r>
            <a:endParaRPr lang="en-GB" sz="3600" dirty="0">
              <a:solidFill>
                <a:srgbClr val="0A387A"/>
              </a:solidFill>
              <a:latin typeface="Arial" panose="020B0604020202020204" pitchFamily="34" charset="0"/>
              <a:cs typeface="Arial" panose="020B0604020202020204" pitchFamily="34" charset="0"/>
            </a:endParaRPr>
          </a:p>
          <a:p>
            <a:pPr lvl="0"/>
            <a:endParaRPr lang="en-GB" sz="1400" dirty="0" smtClean="0">
              <a:solidFill>
                <a:srgbClr val="0A387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dirty="0">
                <a:solidFill>
                  <a:srgbClr val="0A387A"/>
                </a:solidFill>
                <a:latin typeface="Arial" panose="020B0604020202020204" pitchFamily="34" charset="0"/>
                <a:cs typeface="Arial" panose="020B0604020202020204" pitchFamily="34" charset="0"/>
              </a:rPr>
              <a:t>Is the teaching bringing the curriculum plans to life?</a:t>
            </a:r>
          </a:p>
          <a:p>
            <a:pPr marL="342900" indent="-342900">
              <a:buFont typeface="Arial" panose="020B0604020202020204" pitchFamily="34" charset="0"/>
              <a:buChar char="•"/>
            </a:pPr>
            <a:r>
              <a:rPr lang="en-GB" dirty="0">
                <a:solidFill>
                  <a:srgbClr val="0A387A"/>
                </a:solidFill>
                <a:latin typeface="Arial" panose="020B0604020202020204" pitchFamily="34" charset="0"/>
                <a:cs typeface="Arial" panose="020B0604020202020204" pitchFamily="34" charset="0"/>
              </a:rPr>
              <a:t>How well is the curriculum taught and assessed? (see para </a:t>
            </a:r>
            <a:r>
              <a:rPr lang="en-GB" dirty="0" smtClean="0">
                <a:solidFill>
                  <a:srgbClr val="0A387A"/>
                </a:solidFill>
                <a:latin typeface="Arial" panose="020B0604020202020204" pitchFamily="34" charset="0"/>
                <a:cs typeface="Arial" panose="020B0604020202020204" pitchFamily="34" charset="0"/>
              </a:rPr>
              <a:t>183)</a:t>
            </a:r>
            <a:endParaRPr lang="en-GB" dirty="0">
              <a:solidFill>
                <a:srgbClr val="0A387A"/>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dirty="0">
                <a:solidFill>
                  <a:srgbClr val="0A387A"/>
                </a:solidFill>
                <a:latin typeface="Arial" panose="020B0604020202020204" pitchFamily="34" charset="0"/>
                <a:cs typeface="Arial" panose="020B0604020202020204" pitchFamily="34" charset="0"/>
              </a:rPr>
              <a:t>Draw on, and connect together, findings from:</a:t>
            </a:r>
          </a:p>
          <a:p>
            <a:pPr marL="800100" lvl="1" indent="-342900">
              <a:buFont typeface="Arial" panose="020B0604020202020204" pitchFamily="34" charset="0"/>
              <a:buChar char="•"/>
            </a:pPr>
            <a:r>
              <a:rPr lang="en-GB" dirty="0">
                <a:solidFill>
                  <a:srgbClr val="0A387A"/>
                </a:solidFill>
                <a:latin typeface="Arial" panose="020B0604020202020204" pitchFamily="34" charset="0"/>
                <a:cs typeface="Arial" panose="020B0604020202020204" pitchFamily="34" charset="0"/>
              </a:rPr>
              <a:t>Content of the curriculum plans </a:t>
            </a:r>
          </a:p>
          <a:p>
            <a:pPr marL="800100" lvl="1" indent="-342900">
              <a:buFont typeface="Arial" panose="020B0604020202020204" pitchFamily="34" charset="0"/>
              <a:buChar char="•"/>
            </a:pPr>
            <a:r>
              <a:rPr lang="en-GB" dirty="0">
                <a:solidFill>
                  <a:srgbClr val="0A387A"/>
                </a:solidFill>
                <a:latin typeface="Arial" panose="020B0604020202020204" pitchFamily="34" charset="0"/>
                <a:cs typeface="Arial" panose="020B0604020202020204" pitchFamily="34" charset="0"/>
              </a:rPr>
              <a:t>Lesson visits (see paras 98-101)</a:t>
            </a:r>
          </a:p>
          <a:p>
            <a:pPr marL="800100" lvl="1" indent="-342900">
              <a:buFont typeface="Arial" panose="020B0604020202020204" pitchFamily="34" charset="0"/>
              <a:buChar char="•"/>
            </a:pPr>
            <a:r>
              <a:rPr lang="en-GB" dirty="0">
                <a:solidFill>
                  <a:srgbClr val="0A387A"/>
                </a:solidFill>
                <a:latin typeface="Arial" panose="020B0604020202020204" pitchFamily="34" charset="0"/>
                <a:cs typeface="Arial" panose="020B0604020202020204" pitchFamily="34" charset="0"/>
              </a:rPr>
              <a:t>Work scrutiny (see paras 102-104)</a:t>
            </a:r>
          </a:p>
          <a:p>
            <a:pPr marL="800100" lvl="1" indent="-342900">
              <a:buFont typeface="Arial" panose="020B0604020202020204" pitchFamily="34" charset="0"/>
              <a:buChar char="•"/>
            </a:pPr>
            <a:r>
              <a:rPr lang="en-GB" dirty="0">
                <a:solidFill>
                  <a:srgbClr val="0A387A"/>
                </a:solidFill>
                <a:latin typeface="Arial" panose="020B0604020202020204" pitchFamily="34" charset="0"/>
                <a:cs typeface="Arial" panose="020B0604020202020204" pitchFamily="34" charset="0"/>
              </a:rPr>
              <a:t>Talking to teachers </a:t>
            </a:r>
            <a:r>
              <a:rPr lang="en-GB" dirty="0" smtClean="0">
                <a:solidFill>
                  <a:srgbClr val="0A387A"/>
                </a:solidFill>
                <a:latin typeface="Arial" panose="020B0604020202020204" pitchFamily="34" charset="0"/>
                <a:cs typeface="Arial" panose="020B0604020202020204" pitchFamily="34" charset="0"/>
              </a:rPr>
              <a:t>- to </a:t>
            </a:r>
            <a:r>
              <a:rPr lang="en-GB" dirty="0">
                <a:solidFill>
                  <a:srgbClr val="0A387A"/>
                </a:solidFill>
                <a:latin typeface="Arial" panose="020B0604020202020204" pitchFamily="34" charset="0"/>
                <a:cs typeface="Arial" panose="020B0604020202020204" pitchFamily="34" charset="0"/>
              </a:rPr>
              <a:t>understand how they have planned for progression and to help pupils remember their </a:t>
            </a:r>
            <a:r>
              <a:rPr lang="en-GB" dirty="0" smtClean="0">
                <a:solidFill>
                  <a:srgbClr val="0A387A"/>
                </a:solidFill>
                <a:latin typeface="Arial" panose="020B0604020202020204" pitchFamily="34" charset="0"/>
                <a:cs typeface="Arial" panose="020B0604020202020204" pitchFamily="34" charset="0"/>
              </a:rPr>
              <a:t>learning </a:t>
            </a:r>
            <a:endParaRPr lang="en-GB" dirty="0">
              <a:solidFill>
                <a:srgbClr val="0A387A"/>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GB" dirty="0">
                <a:solidFill>
                  <a:srgbClr val="0A387A"/>
                </a:solidFill>
                <a:latin typeface="Arial" panose="020B0604020202020204" pitchFamily="34" charset="0"/>
                <a:cs typeface="Arial" panose="020B0604020202020204" pitchFamily="34" charset="0"/>
              </a:rPr>
              <a:t>Talking to </a:t>
            </a:r>
            <a:r>
              <a:rPr lang="en-GB" dirty="0" smtClean="0">
                <a:solidFill>
                  <a:srgbClr val="0A387A"/>
                </a:solidFill>
                <a:latin typeface="Arial" panose="020B0604020202020204" pitchFamily="34" charset="0"/>
                <a:cs typeface="Arial" panose="020B0604020202020204" pitchFamily="34" charset="0"/>
              </a:rPr>
              <a:t>pupils - </a:t>
            </a:r>
            <a:r>
              <a:rPr lang="en-GB" dirty="0">
                <a:solidFill>
                  <a:srgbClr val="0A387A"/>
                </a:solidFill>
                <a:latin typeface="Arial" panose="020B0604020202020204" pitchFamily="34" charset="0"/>
                <a:cs typeface="Arial" panose="020B0604020202020204" pitchFamily="34" charset="0"/>
              </a:rPr>
              <a:t>with their books </a:t>
            </a:r>
            <a:r>
              <a:rPr lang="en-GB" dirty="0" smtClean="0">
                <a:solidFill>
                  <a:srgbClr val="0A387A"/>
                </a:solidFill>
                <a:latin typeface="Arial" panose="020B0604020202020204" pitchFamily="34" charset="0"/>
                <a:cs typeface="Arial" panose="020B0604020202020204" pitchFamily="34" charset="0"/>
              </a:rPr>
              <a:t>- to </a:t>
            </a:r>
            <a:r>
              <a:rPr lang="en-GB" dirty="0">
                <a:solidFill>
                  <a:srgbClr val="0A387A"/>
                </a:solidFill>
                <a:latin typeface="Arial" panose="020B0604020202020204" pitchFamily="34" charset="0"/>
                <a:cs typeface="Arial" panose="020B0604020202020204" pitchFamily="34" charset="0"/>
              </a:rPr>
              <a:t>establish how well they have learnt the </a:t>
            </a:r>
            <a:r>
              <a:rPr lang="en-GB" dirty="0" smtClean="0">
                <a:solidFill>
                  <a:srgbClr val="0A387A"/>
                </a:solidFill>
                <a:latin typeface="Arial" panose="020B0604020202020204" pitchFamily="34" charset="0"/>
                <a:cs typeface="Arial" panose="020B0604020202020204" pitchFamily="34" charset="0"/>
              </a:rPr>
              <a:t>curriculum</a:t>
            </a:r>
            <a:endParaRPr lang="en-GB" sz="2400" dirty="0">
              <a:solidFill>
                <a:srgbClr val="0A387A"/>
              </a:solidFill>
              <a:latin typeface="Arial" panose="020B0604020202020204" pitchFamily="34" charset="0"/>
              <a:cs typeface="Arial" panose="020B0604020202020204" pitchFamily="34" charset="0"/>
            </a:endParaRPr>
          </a:p>
          <a:p>
            <a:pPr lvl="0"/>
            <a:r>
              <a:rPr lang="en-GB" sz="2400" dirty="0">
                <a:solidFill>
                  <a:srgbClr val="0A387A"/>
                </a:solidFill>
                <a:latin typeface="Arial" panose="020B0604020202020204" pitchFamily="34" charset="0"/>
                <a:cs typeface="Arial" panose="020B0604020202020204" pitchFamily="34" charset="0"/>
              </a:rPr>
              <a:t/>
            </a:r>
            <a:br>
              <a:rPr lang="en-GB" sz="2400" dirty="0">
                <a:solidFill>
                  <a:srgbClr val="0A387A"/>
                </a:solidFill>
                <a:latin typeface="Arial" panose="020B0604020202020204" pitchFamily="34" charset="0"/>
                <a:cs typeface="Arial" panose="020B0604020202020204" pitchFamily="34" charset="0"/>
              </a:rPr>
            </a:br>
            <a:r>
              <a:rPr lang="en-GB" sz="2400" dirty="0" smtClean="0">
                <a:solidFill>
                  <a:srgbClr val="0A387A"/>
                </a:solidFill>
                <a:latin typeface="Arial" panose="020B0604020202020204" pitchFamily="34" charset="0"/>
                <a:cs typeface="Arial" panose="020B0604020202020204" pitchFamily="34" charset="0"/>
              </a:rPr>
              <a:t/>
            </a:r>
            <a:br>
              <a:rPr lang="en-GB" sz="2400" dirty="0" smtClean="0">
                <a:solidFill>
                  <a:srgbClr val="0A387A"/>
                </a:solidFill>
                <a:latin typeface="Arial" panose="020B0604020202020204" pitchFamily="34" charset="0"/>
                <a:cs typeface="Arial" panose="020B0604020202020204" pitchFamily="34" charset="0"/>
              </a:rPr>
            </a:br>
            <a:endParaRPr lang="en-GB" sz="2400" dirty="0" smtClean="0">
              <a:solidFill>
                <a:srgbClr val="0A387A"/>
              </a:solidFill>
              <a:latin typeface="Arial" panose="020B0604020202020204" pitchFamily="34" charset="0"/>
              <a:cs typeface="Arial" panose="020B0604020202020204" pitchFamily="34" charset="0"/>
            </a:endParaRPr>
          </a:p>
          <a:p>
            <a:endParaRPr lang="en-GB" sz="2400" dirty="0">
              <a:solidFill>
                <a:srgbClr val="0A387A"/>
              </a:solidFill>
            </a:endParaRPr>
          </a:p>
        </p:txBody>
      </p:sp>
    </p:spTree>
    <p:extLst>
      <p:ext uri="{BB962C8B-B14F-4D97-AF65-F5344CB8AC3E}">
        <p14:creationId xmlns:p14="http://schemas.microsoft.com/office/powerpoint/2010/main" val="14849371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 y="3031258"/>
            <a:ext cx="1357969" cy="135797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3432" y="1"/>
            <a:ext cx="1740568" cy="1115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29916" y="513347"/>
            <a:ext cx="7876673" cy="4832092"/>
          </a:xfrm>
          <a:prstGeom prst="rect">
            <a:avLst/>
          </a:prstGeom>
        </p:spPr>
        <p:txBody>
          <a:bodyPr wrap="square">
            <a:spAutoFit/>
          </a:bodyPr>
          <a:lstStyle/>
          <a:p>
            <a:r>
              <a:rPr lang="en-GB" sz="3600" b="1" dirty="0" smtClean="0">
                <a:solidFill>
                  <a:srgbClr val="0A387A"/>
                </a:solidFill>
                <a:latin typeface="Arial" panose="020B0604020202020204" pitchFamily="34" charset="0"/>
                <a:cs typeface="Arial" panose="020B0604020202020204" pitchFamily="34" charset="0"/>
              </a:rPr>
              <a:t>Monitoring impact</a:t>
            </a:r>
            <a:r>
              <a:rPr lang="en-GB" sz="3600" b="1" dirty="0">
                <a:solidFill>
                  <a:srgbClr val="0A387A"/>
                </a:solidFill>
                <a:latin typeface="Arial" panose="020B0604020202020204" pitchFamily="34" charset="0"/>
                <a:cs typeface="Arial" panose="020B0604020202020204" pitchFamily="34" charset="0"/>
              </a:rPr>
              <a:t/>
            </a:r>
            <a:br>
              <a:rPr lang="en-GB" sz="3600" b="1" dirty="0">
                <a:solidFill>
                  <a:srgbClr val="0A387A"/>
                </a:solidFill>
                <a:latin typeface="Arial" panose="020B0604020202020204" pitchFamily="34" charset="0"/>
                <a:cs typeface="Arial" panose="020B0604020202020204" pitchFamily="34" charset="0"/>
              </a:rPr>
            </a:br>
            <a:endParaRPr lang="en-GB" sz="1400" dirty="0" smtClean="0">
              <a:solidFill>
                <a:srgbClr val="0A387A"/>
              </a:solidFill>
              <a:latin typeface="Arial" panose="020B0604020202020204" pitchFamily="34" charset="0"/>
              <a:cs typeface="Arial" panose="020B0604020202020204" pitchFamily="34" charset="0"/>
            </a:endParaRPr>
          </a:p>
          <a:p>
            <a:r>
              <a:rPr lang="en-GB" dirty="0">
                <a:solidFill>
                  <a:srgbClr val="0A387A"/>
                </a:solidFill>
                <a:latin typeface="Arial" panose="020B0604020202020204" pitchFamily="34" charset="0"/>
                <a:cs typeface="Arial" panose="020B0604020202020204" pitchFamily="34" charset="0"/>
              </a:rPr>
              <a:t>Using all of your evidence from lesson visits, work scrutiny, discussions with pupils, </a:t>
            </a:r>
            <a:r>
              <a:rPr lang="en-GB" dirty="0" smtClean="0">
                <a:solidFill>
                  <a:srgbClr val="0A387A"/>
                </a:solidFill>
                <a:latin typeface="Arial" panose="020B0604020202020204" pitchFamily="34" charset="0"/>
                <a:cs typeface="Arial" panose="020B0604020202020204" pitchFamily="34" charset="0"/>
              </a:rPr>
              <a:t>teachers, </a:t>
            </a:r>
            <a:r>
              <a:rPr lang="en-GB" dirty="0" err="1" smtClean="0">
                <a:solidFill>
                  <a:srgbClr val="0A387A"/>
                </a:solidFill>
                <a:latin typeface="Arial" panose="020B0604020202020204" pitchFamily="34" charset="0"/>
                <a:cs typeface="Arial" panose="020B0604020202020204" pitchFamily="34" charset="0"/>
              </a:rPr>
              <a:t>etc</a:t>
            </a:r>
            <a:r>
              <a:rPr lang="en-GB" dirty="0" smtClean="0">
                <a:solidFill>
                  <a:srgbClr val="0A387A"/>
                </a:solidFill>
                <a:latin typeface="Arial" panose="020B0604020202020204" pitchFamily="34" charset="0"/>
                <a:cs typeface="Arial" panose="020B0604020202020204" pitchFamily="34" charset="0"/>
              </a:rPr>
              <a:t>: </a:t>
            </a:r>
            <a:endParaRPr lang="en-GB" dirty="0">
              <a:solidFill>
                <a:srgbClr val="0A387A"/>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GB" dirty="0">
                <a:solidFill>
                  <a:srgbClr val="0A387A"/>
                </a:solidFill>
                <a:latin typeface="Arial" panose="020B0604020202020204" pitchFamily="34" charset="0"/>
                <a:cs typeface="Arial" panose="020B0604020202020204" pitchFamily="34" charset="0"/>
              </a:rPr>
              <a:t>How well is the curriculum intent being met for pupils, including SEND and other groups?</a:t>
            </a:r>
          </a:p>
          <a:p>
            <a:pPr marL="742950" lvl="1" indent="-285750">
              <a:buFont typeface="Arial" panose="020B0604020202020204" pitchFamily="34" charset="0"/>
              <a:buChar char="•"/>
            </a:pPr>
            <a:r>
              <a:rPr lang="en-GB" dirty="0">
                <a:solidFill>
                  <a:srgbClr val="0A387A"/>
                </a:solidFill>
                <a:latin typeface="Arial" panose="020B0604020202020204" pitchFamily="34" charset="0"/>
                <a:cs typeface="Arial" panose="020B0604020202020204" pitchFamily="34" charset="0"/>
              </a:rPr>
              <a:t>Are pupils learning more, remembering more, doing more and meeting age related expectations in their </a:t>
            </a:r>
            <a:r>
              <a:rPr lang="en-GB" dirty="0" smtClean="0">
                <a:solidFill>
                  <a:srgbClr val="0A387A"/>
                </a:solidFill>
                <a:latin typeface="Arial" panose="020B0604020202020204" pitchFamily="34" charset="0"/>
                <a:cs typeface="Arial" panose="020B0604020202020204" pitchFamily="34" charset="0"/>
              </a:rPr>
              <a:t>subject</a:t>
            </a:r>
            <a:r>
              <a:rPr lang="en-GB" dirty="0">
                <a:solidFill>
                  <a:srgbClr val="0A387A"/>
                </a:solidFill>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GB" dirty="0">
                <a:solidFill>
                  <a:srgbClr val="0A387A"/>
                </a:solidFill>
                <a:latin typeface="Arial" panose="020B0604020202020204" pitchFamily="34" charset="0"/>
                <a:cs typeface="Arial" panose="020B0604020202020204" pitchFamily="34" charset="0"/>
              </a:rPr>
              <a:t>Do statutory results reflect that? </a:t>
            </a:r>
          </a:p>
          <a:p>
            <a:pPr marL="742950" lvl="1" indent="-285750">
              <a:buFont typeface="Arial" panose="020B0604020202020204" pitchFamily="34" charset="0"/>
              <a:buChar char="•"/>
            </a:pPr>
            <a:r>
              <a:rPr lang="en-GB" dirty="0">
                <a:solidFill>
                  <a:srgbClr val="0A387A"/>
                </a:solidFill>
                <a:latin typeface="Arial" panose="020B0604020202020204" pitchFamily="34" charset="0"/>
                <a:cs typeface="Arial" panose="020B0604020202020204" pitchFamily="34" charset="0"/>
              </a:rPr>
              <a:t>How well prepared are pupils for their next stage </a:t>
            </a:r>
            <a:r>
              <a:rPr lang="en-GB" dirty="0" smtClean="0">
                <a:solidFill>
                  <a:srgbClr val="0A387A"/>
                </a:solidFill>
                <a:latin typeface="Arial" panose="020B0604020202020204" pitchFamily="34" charset="0"/>
                <a:cs typeface="Arial" panose="020B0604020202020204" pitchFamily="34" charset="0"/>
              </a:rPr>
              <a:t>i.e. </a:t>
            </a:r>
            <a:r>
              <a:rPr lang="en-GB" dirty="0">
                <a:solidFill>
                  <a:srgbClr val="0A387A"/>
                </a:solidFill>
                <a:latin typeface="Arial" panose="020B0604020202020204" pitchFamily="34" charset="0"/>
                <a:cs typeface="Arial" panose="020B0604020202020204" pitchFamily="34" charset="0"/>
              </a:rPr>
              <a:t>in their knowledge and </a:t>
            </a:r>
            <a:r>
              <a:rPr lang="en-GB" dirty="0" smtClean="0">
                <a:solidFill>
                  <a:srgbClr val="0A387A"/>
                </a:solidFill>
                <a:latin typeface="Arial" panose="020B0604020202020204" pitchFamily="34" charset="0"/>
                <a:cs typeface="Arial" panose="020B0604020202020204" pitchFamily="34" charset="0"/>
              </a:rPr>
              <a:t>skills?</a:t>
            </a:r>
            <a:endParaRPr lang="en-GB" dirty="0">
              <a:solidFill>
                <a:srgbClr val="0A387A"/>
              </a:solidFill>
              <a:latin typeface="Arial" panose="020B0604020202020204" pitchFamily="34" charset="0"/>
              <a:cs typeface="Arial" panose="020B0604020202020204" pitchFamily="34" charset="0"/>
            </a:endParaRPr>
          </a:p>
          <a:p>
            <a:pPr lvl="0"/>
            <a:r>
              <a:rPr lang="en-GB" sz="2400" dirty="0">
                <a:solidFill>
                  <a:srgbClr val="0A387A"/>
                </a:solidFill>
                <a:latin typeface="Arial" panose="020B0604020202020204" pitchFamily="34" charset="0"/>
                <a:cs typeface="Arial" panose="020B0604020202020204" pitchFamily="34" charset="0"/>
              </a:rPr>
              <a:t/>
            </a:r>
            <a:br>
              <a:rPr lang="en-GB" sz="2400" dirty="0">
                <a:solidFill>
                  <a:srgbClr val="0A387A"/>
                </a:solidFill>
                <a:latin typeface="Arial" panose="020B0604020202020204" pitchFamily="34" charset="0"/>
                <a:cs typeface="Arial" panose="020B0604020202020204" pitchFamily="34" charset="0"/>
              </a:rPr>
            </a:br>
            <a:r>
              <a:rPr lang="en-GB" sz="2400" dirty="0" smtClean="0">
                <a:solidFill>
                  <a:srgbClr val="0A387A"/>
                </a:solidFill>
                <a:latin typeface="Arial" panose="020B0604020202020204" pitchFamily="34" charset="0"/>
                <a:cs typeface="Arial" panose="020B0604020202020204" pitchFamily="34" charset="0"/>
              </a:rPr>
              <a:t/>
            </a:r>
            <a:br>
              <a:rPr lang="en-GB" sz="2400" dirty="0" smtClean="0">
                <a:solidFill>
                  <a:srgbClr val="0A387A"/>
                </a:solidFill>
                <a:latin typeface="Arial" panose="020B0604020202020204" pitchFamily="34" charset="0"/>
                <a:cs typeface="Arial" panose="020B0604020202020204" pitchFamily="34" charset="0"/>
              </a:rPr>
            </a:br>
            <a:endParaRPr lang="en-GB" sz="2400" dirty="0" smtClean="0">
              <a:solidFill>
                <a:srgbClr val="0A387A"/>
              </a:solidFill>
              <a:latin typeface="Arial" panose="020B0604020202020204" pitchFamily="34" charset="0"/>
              <a:cs typeface="Arial" panose="020B0604020202020204" pitchFamily="34" charset="0"/>
            </a:endParaRPr>
          </a:p>
          <a:p>
            <a:endParaRPr lang="en-GB" sz="2400" dirty="0">
              <a:solidFill>
                <a:srgbClr val="0A387A"/>
              </a:solidFill>
            </a:endParaRPr>
          </a:p>
        </p:txBody>
      </p:sp>
    </p:spTree>
    <p:extLst>
      <p:ext uri="{BB962C8B-B14F-4D97-AF65-F5344CB8AC3E}">
        <p14:creationId xmlns:p14="http://schemas.microsoft.com/office/powerpoint/2010/main" val="212448320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 y="3031258"/>
            <a:ext cx="1357969" cy="135797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3432" y="1"/>
            <a:ext cx="1740568" cy="1115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29916" y="513347"/>
            <a:ext cx="7876673" cy="4555093"/>
          </a:xfrm>
          <a:prstGeom prst="rect">
            <a:avLst/>
          </a:prstGeom>
        </p:spPr>
        <p:txBody>
          <a:bodyPr wrap="square">
            <a:spAutoFit/>
          </a:bodyPr>
          <a:lstStyle/>
          <a:p>
            <a:r>
              <a:rPr lang="en-GB" sz="3600" b="1" dirty="0" smtClean="0">
                <a:solidFill>
                  <a:srgbClr val="0A387A"/>
                </a:solidFill>
                <a:latin typeface="Arial" panose="020B0604020202020204" pitchFamily="34" charset="0"/>
                <a:cs typeface="Arial" panose="020B0604020202020204" pitchFamily="34" charset="0"/>
              </a:rPr>
              <a:t>Monitoring impact</a:t>
            </a:r>
            <a:r>
              <a:rPr lang="en-GB" sz="3600" b="1" dirty="0">
                <a:solidFill>
                  <a:srgbClr val="0A387A"/>
                </a:solidFill>
                <a:latin typeface="Arial" panose="020B0604020202020204" pitchFamily="34" charset="0"/>
                <a:cs typeface="Arial" panose="020B0604020202020204" pitchFamily="34" charset="0"/>
              </a:rPr>
              <a:t/>
            </a:r>
            <a:br>
              <a:rPr lang="en-GB" sz="3600" b="1" dirty="0">
                <a:solidFill>
                  <a:srgbClr val="0A387A"/>
                </a:solidFill>
                <a:latin typeface="Arial" panose="020B0604020202020204" pitchFamily="34" charset="0"/>
                <a:cs typeface="Arial" panose="020B0604020202020204" pitchFamily="34" charset="0"/>
              </a:rPr>
            </a:br>
            <a:endParaRPr lang="en-GB" sz="1400" dirty="0" smtClean="0">
              <a:solidFill>
                <a:srgbClr val="0A387A"/>
              </a:solidFill>
              <a:latin typeface="Arial" panose="020B0604020202020204" pitchFamily="34" charset="0"/>
              <a:cs typeface="Arial" panose="020B0604020202020204" pitchFamily="34" charset="0"/>
            </a:endParaRPr>
          </a:p>
          <a:p>
            <a:pPr lvl="0"/>
            <a:r>
              <a:rPr lang="en-GB" dirty="0">
                <a:solidFill>
                  <a:srgbClr val="0A387A"/>
                </a:solidFill>
                <a:latin typeface="Arial" panose="020B0604020202020204" pitchFamily="34" charset="0"/>
                <a:cs typeface="Arial" panose="020B0604020202020204" pitchFamily="34" charset="0"/>
              </a:rPr>
              <a:t>What is your school’s approach to assessing pupil outcomes in all subjects across the curriculum?</a:t>
            </a:r>
          </a:p>
          <a:p>
            <a:pPr marL="285750" lvl="0" indent="-285750">
              <a:buFont typeface="Arial" panose="020B0604020202020204" pitchFamily="34" charset="0"/>
              <a:buChar char="•"/>
            </a:pPr>
            <a:r>
              <a:rPr lang="en-GB" dirty="0">
                <a:solidFill>
                  <a:srgbClr val="0A387A"/>
                </a:solidFill>
                <a:latin typeface="Arial" panose="020B0604020202020204" pitchFamily="34" charset="0"/>
                <a:cs typeface="Arial" panose="020B0604020202020204" pitchFamily="34" charset="0"/>
              </a:rPr>
              <a:t>How do you use this assessment information</a:t>
            </a:r>
          </a:p>
          <a:p>
            <a:pPr marL="285750" lvl="0" indent="-285750">
              <a:buFont typeface="Arial" panose="020B0604020202020204" pitchFamily="34" charset="0"/>
              <a:buChar char="•"/>
            </a:pPr>
            <a:r>
              <a:rPr lang="en-GB" dirty="0">
                <a:solidFill>
                  <a:srgbClr val="0A387A"/>
                </a:solidFill>
                <a:latin typeface="Arial" panose="020B0604020202020204" pitchFamily="34" charset="0"/>
                <a:cs typeface="Arial" panose="020B0604020202020204" pitchFamily="34" charset="0"/>
              </a:rPr>
              <a:t>Is this shared with governors? </a:t>
            </a:r>
          </a:p>
          <a:p>
            <a:pPr marL="285750" lvl="0" indent="-285750">
              <a:buFont typeface="Arial" panose="020B0604020202020204" pitchFamily="34" charset="0"/>
              <a:buChar char="•"/>
            </a:pPr>
            <a:r>
              <a:rPr lang="en-GB" dirty="0">
                <a:solidFill>
                  <a:srgbClr val="0A387A"/>
                </a:solidFill>
                <a:latin typeface="Arial" panose="020B0604020202020204" pitchFamily="34" charset="0"/>
                <a:cs typeface="Arial" panose="020B0604020202020204" pitchFamily="34" charset="0"/>
              </a:rPr>
              <a:t>What is it telling you about how well pupils are learning different subjects of the curriculum and how ready they are for the next stage of their education? </a:t>
            </a:r>
            <a:br>
              <a:rPr lang="en-GB" dirty="0">
                <a:solidFill>
                  <a:srgbClr val="0A387A"/>
                </a:solidFill>
                <a:latin typeface="Arial" panose="020B0604020202020204" pitchFamily="34" charset="0"/>
                <a:cs typeface="Arial" panose="020B0604020202020204" pitchFamily="34" charset="0"/>
              </a:rPr>
            </a:br>
            <a:endParaRPr lang="en-GB" dirty="0">
              <a:solidFill>
                <a:srgbClr val="0A387A"/>
              </a:solidFill>
              <a:latin typeface="Arial" panose="020B0604020202020204" pitchFamily="34" charset="0"/>
              <a:cs typeface="Arial" panose="020B0604020202020204" pitchFamily="34" charset="0"/>
            </a:endParaRPr>
          </a:p>
          <a:p>
            <a:pPr lvl="0"/>
            <a:r>
              <a:rPr lang="en-GB" sz="2400" dirty="0">
                <a:solidFill>
                  <a:srgbClr val="0A387A"/>
                </a:solidFill>
                <a:latin typeface="Arial" panose="020B0604020202020204" pitchFamily="34" charset="0"/>
                <a:cs typeface="Arial" panose="020B0604020202020204" pitchFamily="34" charset="0"/>
              </a:rPr>
              <a:t/>
            </a:r>
            <a:br>
              <a:rPr lang="en-GB" sz="2400" dirty="0">
                <a:solidFill>
                  <a:srgbClr val="0A387A"/>
                </a:solidFill>
                <a:latin typeface="Arial" panose="020B0604020202020204" pitchFamily="34" charset="0"/>
                <a:cs typeface="Arial" panose="020B0604020202020204" pitchFamily="34" charset="0"/>
              </a:rPr>
            </a:br>
            <a:r>
              <a:rPr lang="en-GB" sz="2400" dirty="0" smtClean="0">
                <a:solidFill>
                  <a:srgbClr val="0A387A"/>
                </a:solidFill>
                <a:latin typeface="Arial" panose="020B0604020202020204" pitchFamily="34" charset="0"/>
                <a:cs typeface="Arial" panose="020B0604020202020204" pitchFamily="34" charset="0"/>
              </a:rPr>
              <a:t/>
            </a:r>
            <a:br>
              <a:rPr lang="en-GB" sz="2400" dirty="0" smtClean="0">
                <a:solidFill>
                  <a:srgbClr val="0A387A"/>
                </a:solidFill>
                <a:latin typeface="Arial" panose="020B0604020202020204" pitchFamily="34" charset="0"/>
                <a:cs typeface="Arial" panose="020B0604020202020204" pitchFamily="34" charset="0"/>
              </a:rPr>
            </a:br>
            <a:endParaRPr lang="en-GB" sz="2400" dirty="0" smtClean="0">
              <a:solidFill>
                <a:srgbClr val="0A387A"/>
              </a:solidFill>
              <a:latin typeface="Arial" panose="020B0604020202020204" pitchFamily="34" charset="0"/>
              <a:cs typeface="Arial" panose="020B0604020202020204" pitchFamily="34" charset="0"/>
            </a:endParaRPr>
          </a:p>
          <a:p>
            <a:endParaRPr lang="en-GB" sz="2400" dirty="0">
              <a:solidFill>
                <a:srgbClr val="0A387A"/>
              </a:solidFill>
            </a:endParaRPr>
          </a:p>
        </p:txBody>
      </p:sp>
    </p:spTree>
    <p:extLst>
      <p:ext uri="{BB962C8B-B14F-4D97-AF65-F5344CB8AC3E}">
        <p14:creationId xmlns:p14="http://schemas.microsoft.com/office/powerpoint/2010/main" val="15050432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2185" y="0"/>
            <a:ext cx="2188396" cy="140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493160" y="1751124"/>
            <a:ext cx="8229600" cy="648000"/>
          </a:xfrm>
        </p:spPr>
        <p:txBody>
          <a:bodyPr>
            <a:noAutofit/>
          </a:bodyPr>
          <a:lstStyle/>
          <a:p>
            <a:pPr algn="ctr"/>
            <a:r>
              <a:rPr lang="en-GB" sz="6000" dirty="0" smtClean="0"/>
              <a:t>…who?  </a:t>
            </a:r>
            <a:endParaRPr lang="en-GB" sz="60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99248"/>
            <a:ext cx="2396289" cy="2396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45474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5604" y="0"/>
            <a:ext cx="2188396" cy="140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6683" t="11932" r="9539" b="2044"/>
          <a:stretch/>
        </p:blipFill>
        <p:spPr bwMode="auto">
          <a:xfrm>
            <a:off x="2408751" y="195893"/>
            <a:ext cx="4338394" cy="3897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13799" y="229167"/>
            <a:ext cx="2034531" cy="461665"/>
          </a:xfrm>
          <a:prstGeom prst="rect">
            <a:avLst/>
          </a:prstGeom>
          <a:noFill/>
        </p:spPr>
        <p:txBody>
          <a:bodyPr wrap="none" rtlCol="0">
            <a:spAutoFit/>
          </a:bodyPr>
          <a:lstStyle/>
          <a:p>
            <a:r>
              <a:rPr lang="en-GB" sz="2400" b="1" dirty="0" smtClean="0">
                <a:solidFill>
                  <a:srgbClr val="0A387A"/>
                </a:solidFill>
                <a:latin typeface="Arial" panose="020B0604020202020204" pitchFamily="34" charset="0"/>
                <a:cs typeface="Arial" panose="020B0604020202020204" pitchFamily="34" charset="0"/>
              </a:rPr>
              <a:t>Headteacher</a:t>
            </a:r>
            <a:endParaRPr lang="en-GB" sz="2400" b="1" dirty="0">
              <a:solidFill>
                <a:srgbClr val="0A387A"/>
              </a:solidFill>
              <a:latin typeface="Arial" panose="020B0604020202020204" pitchFamily="34" charset="0"/>
              <a:cs typeface="Arial" panose="020B0604020202020204" pitchFamily="34" charset="0"/>
            </a:endParaRPr>
          </a:p>
        </p:txBody>
      </p:sp>
      <p:sp>
        <p:nvSpPr>
          <p:cNvPr id="8" name="TextBox 7"/>
          <p:cNvSpPr txBox="1"/>
          <p:nvPr/>
        </p:nvSpPr>
        <p:spPr>
          <a:xfrm>
            <a:off x="5214422" y="152147"/>
            <a:ext cx="1741182" cy="461665"/>
          </a:xfrm>
          <a:prstGeom prst="rect">
            <a:avLst/>
          </a:prstGeom>
          <a:noFill/>
        </p:spPr>
        <p:txBody>
          <a:bodyPr wrap="none" rtlCol="0">
            <a:spAutoFit/>
          </a:bodyPr>
          <a:lstStyle/>
          <a:p>
            <a:r>
              <a:rPr lang="en-GB" sz="2400" b="1" dirty="0" smtClean="0">
                <a:solidFill>
                  <a:srgbClr val="0A387A"/>
                </a:solidFill>
                <a:latin typeface="Arial" panose="020B0604020202020204" pitchFamily="34" charset="0"/>
                <a:cs typeface="Arial" panose="020B0604020202020204" pitchFamily="34" charset="0"/>
              </a:rPr>
              <a:t>Governors</a:t>
            </a:r>
            <a:endParaRPr lang="en-GB" sz="2400" b="1" dirty="0">
              <a:solidFill>
                <a:srgbClr val="0A387A"/>
              </a:solidFill>
              <a:latin typeface="Arial" panose="020B0604020202020204" pitchFamily="34" charset="0"/>
              <a:cs typeface="Arial" panose="020B0604020202020204" pitchFamily="34" charset="0"/>
            </a:endParaRPr>
          </a:p>
        </p:txBody>
      </p:sp>
      <p:sp>
        <p:nvSpPr>
          <p:cNvPr id="9" name="TextBox 8"/>
          <p:cNvSpPr txBox="1"/>
          <p:nvPr/>
        </p:nvSpPr>
        <p:spPr>
          <a:xfrm>
            <a:off x="5543129" y="3254364"/>
            <a:ext cx="2408032" cy="461665"/>
          </a:xfrm>
          <a:prstGeom prst="rect">
            <a:avLst/>
          </a:prstGeom>
          <a:noFill/>
        </p:spPr>
        <p:txBody>
          <a:bodyPr wrap="none" rtlCol="0">
            <a:spAutoFit/>
          </a:bodyPr>
          <a:lstStyle/>
          <a:p>
            <a:r>
              <a:rPr lang="en-GB" sz="2400" b="1" dirty="0" smtClean="0">
                <a:solidFill>
                  <a:srgbClr val="0A387A"/>
                </a:solidFill>
                <a:latin typeface="Arial" panose="020B0604020202020204" pitchFamily="34" charset="0"/>
                <a:cs typeface="Arial" panose="020B0604020202020204" pitchFamily="34" charset="0"/>
              </a:rPr>
              <a:t>Senior Leaders</a:t>
            </a:r>
            <a:endParaRPr lang="en-GB" sz="2400" b="1" dirty="0">
              <a:solidFill>
                <a:srgbClr val="0A387A"/>
              </a:solidFill>
              <a:latin typeface="Arial" panose="020B0604020202020204" pitchFamily="34" charset="0"/>
              <a:cs typeface="Arial" panose="020B0604020202020204" pitchFamily="34" charset="0"/>
            </a:endParaRPr>
          </a:p>
        </p:txBody>
      </p:sp>
      <p:sp>
        <p:nvSpPr>
          <p:cNvPr id="11" name="TextBox 10"/>
          <p:cNvSpPr txBox="1"/>
          <p:nvPr/>
        </p:nvSpPr>
        <p:spPr>
          <a:xfrm>
            <a:off x="183029" y="3793695"/>
            <a:ext cx="3092513" cy="461665"/>
          </a:xfrm>
          <a:prstGeom prst="rect">
            <a:avLst/>
          </a:prstGeom>
          <a:noFill/>
        </p:spPr>
        <p:txBody>
          <a:bodyPr wrap="none" rtlCol="0">
            <a:spAutoFit/>
          </a:bodyPr>
          <a:lstStyle/>
          <a:p>
            <a:r>
              <a:rPr lang="en-GB" sz="2400" b="1" dirty="0" smtClean="0">
                <a:solidFill>
                  <a:srgbClr val="0A387A"/>
                </a:solidFill>
                <a:latin typeface="Arial" panose="020B0604020202020204" pitchFamily="34" charset="0"/>
                <a:cs typeface="Arial" panose="020B0604020202020204" pitchFamily="34" charset="0"/>
              </a:rPr>
              <a:t>Curriculum Leaders</a:t>
            </a:r>
            <a:endParaRPr lang="en-GB" sz="2400" b="1" dirty="0">
              <a:solidFill>
                <a:srgbClr val="0A387A"/>
              </a:solidFill>
              <a:latin typeface="Arial" panose="020B0604020202020204" pitchFamily="34" charset="0"/>
              <a:cs typeface="Arial" panose="020B0604020202020204" pitchFamily="34" charset="0"/>
            </a:endParaRPr>
          </a:p>
        </p:txBody>
      </p:sp>
      <p:sp>
        <p:nvSpPr>
          <p:cNvPr id="12" name="TextBox 11"/>
          <p:cNvSpPr txBox="1"/>
          <p:nvPr/>
        </p:nvSpPr>
        <p:spPr>
          <a:xfrm>
            <a:off x="554545" y="1089524"/>
            <a:ext cx="1514774" cy="461665"/>
          </a:xfrm>
          <a:prstGeom prst="rect">
            <a:avLst/>
          </a:prstGeom>
          <a:noFill/>
        </p:spPr>
        <p:txBody>
          <a:bodyPr wrap="none" rtlCol="0">
            <a:spAutoFit/>
          </a:bodyPr>
          <a:lstStyle/>
          <a:p>
            <a:r>
              <a:rPr lang="en-GB" sz="2400" b="1" dirty="0" smtClean="0">
                <a:solidFill>
                  <a:srgbClr val="0A387A"/>
                </a:solidFill>
                <a:latin typeface="Arial" panose="020B0604020202020204" pitchFamily="34" charset="0"/>
                <a:cs typeface="Arial" panose="020B0604020202020204" pitchFamily="34" charset="0"/>
              </a:rPr>
              <a:t>Teachers</a:t>
            </a:r>
            <a:endParaRPr lang="en-GB" sz="2400" b="1" dirty="0">
              <a:solidFill>
                <a:srgbClr val="0A387A"/>
              </a:solidFill>
              <a:latin typeface="Arial" panose="020B0604020202020204" pitchFamily="34" charset="0"/>
              <a:cs typeface="Arial" panose="020B0604020202020204" pitchFamily="34" charset="0"/>
            </a:endParaRPr>
          </a:p>
        </p:txBody>
      </p:sp>
      <p:sp>
        <p:nvSpPr>
          <p:cNvPr id="13" name="TextBox 12"/>
          <p:cNvSpPr txBox="1"/>
          <p:nvPr/>
        </p:nvSpPr>
        <p:spPr>
          <a:xfrm>
            <a:off x="497702" y="3247336"/>
            <a:ext cx="3143233" cy="461665"/>
          </a:xfrm>
          <a:prstGeom prst="rect">
            <a:avLst/>
          </a:prstGeom>
          <a:noFill/>
        </p:spPr>
        <p:txBody>
          <a:bodyPr wrap="none" rtlCol="0">
            <a:spAutoFit/>
          </a:bodyPr>
          <a:lstStyle/>
          <a:p>
            <a:r>
              <a:rPr lang="en-GB" sz="2400" b="1" dirty="0" smtClean="0">
                <a:solidFill>
                  <a:srgbClr val="0A387A"/>
                </a:solidFill>
                <a:latin typeface="Arial" panose="020B0604020202020204" pitchFamily="34" charset="0"/>
                <a:cs typeface="Arial" panose="020B0604020202020204" pitchFamily="34" charset="0"/>
              </a:rPr>
              <a:t>Teaching Assistants</a:t>
            </a:r>
            <a:endParaRPr lang="en-GB" sz="2400" b="1" dirty="0">
              <a:solidFill>
                <a:srgbClr val="0A387A"/>
              </a:solidFill>
              <a:latin typeface="Arial" panose="020B0604020202020204" pitchFamily="34" charset="0"/>
              <a:cs typeface="Arial" panose="020B0604020202020204" pitchFamily="34" charset="0"/>
            </a:endParaRPr>
          </a:p>
        </p:txBody>
      </p:sp>
      <p:sp>
        <p:nvSpPr>
          <p:cNvPr id="14" name="TextBox 13"/>
          <p:cNvSpPr txBox="1"/>
          <p:nvPr/>
        </p:nvSpPr>
        <p:spPr>
          <a:xfrm>
            <a:off x="205539" y="1860185"/>
            <a:ext cx="1106393" cy="461665"/>
          </a:xfrm>
          <a:prstGeom prst="rect">
            <a:avLst/>
          </a:prstGeom>
          <a:noFill/>
        </p:spPr>
        <p:txBody>
          <a:bodyPr wrap="none" rtlCol="0">
            <a:spAutoFit/>
          </a:bodyPr>
          <a:lstStyle/>
          <a:p>
            <a:r>
              <a:rPr lang="en-GB" sz="2400" b="1" dirty="0" smtClean="0">
                <a:solidFill>
                  <a:srgbClr val="0A387A"/>
                </a:solidFill>
                <a:latin typeface="Arial" panose="020B0604020202020204" pitchFamily="34" charset="0"/>
                <a:cs typeface="Arial" panose="020B0604020202020204" pitchFamily="34" charset="0"/>
              </a:rPr>
              <a:t>Pupils</a:t>
            </a:r>
            <a:endParaRPr lang="en-GB" sz="2400" b="1" dirty="0">
              <a:solidFill>
                <a:srgbClr val="0A387A"/>
              </a:solidFill>
              <a:latin typeface="Arial" panose="020B0604020202020204" pitchFamily="34" charset="0"/>
              <a:cs typeface="Arial" panose="020B0604020202020204" pitchFamily="34" charset="0"/>
            </a:endParaRPr>
          </a:p>
        </p:txBody>
      </p:sp>
      <p:sp>
        <p:nvSpPr>
          <p:cNvPr id="15" name="TextBox 14"/>
          <p:cNvSpPr txBox="1"/>
          <p:nvPr/>
        </p:nvSpPr>
        <p:spPr>
          <a:xfrm>
            <a:off x="7418058" y="1776431"/>
            <a:ext cx="1263487" cy="461665"/>
          </a:xfrm>
          <a:prstGeom prst="rect">
            <a:avLst/>
          </a:prstGeom>
          <a:noFill/>
        </p:spPr>
        <p:txBody>
          <a:bodyPr wrap="none" rtlCol="0">
            <a:spAutoFit/>
          </a:bodyPr>
          <a:lstStyle/>
          <a:p>
            <a:r>
              <a:rPr lang="en-GB" sz="2400" b="1" dirty="0" smtClean="0">
                <a:solidFill>
                  <a:srgbClr val="0A387A"/>
                </a:solidFill>
                <a:latin typeface="Arial" panose="020B0604020202020204" pitchFamily="34" charset="0"/>
                <a:cs typeface="Arial" panose="020B0604020202020204" pitchFamily="34" charset="0"/>
              </a:rPr>
              <a:t>MDSAs</a:t>
            </a:r>
            <a:endParaRPr lang="en-GB" sz="2400" b="1" dirty="0">
              <a:solidFill>
                <a:srgbClr val="0A387A"/>
              </a:solidFill>
              <a:latin typeface="Arial" panose="020B0604020202020204" pitchFamily="34" charset="0"/>
              <a:cs typeface="Arial" panose="020B0604020202020204" pitchFamily="34" charset="0"/>
            </a:endParaRPr>
          </a:p>
        </p:txBody>
      </p:sp>
      <p:sp>
        <p:nvSpPr>
          <p:cNvPr id="16" name="TextBox 15"/>
          <p:cNvSpPr txBox="1"/>
          <p:nvPr/>
        </p:nvSpPr>
        <p:spPr>
          <a:xfrm>
            <a:off x="6955604" y="1089524"/>
            <a:ext cx="1314784" cy="461665"/>
          </a:xfrm>
          <a:prstGeom prst="rect">
            <a:avLst/>
          </a:prstGeom>
          <a:noFill/>
        </p:spPr>
        <p:txBody>
          <a:bodyPr wrap="none" rtlCol="0">
            <a:spAutoFit/>
          </a:bodyPr>
          <a:lstStyle/>
          <a:p>
            <a:r>
              <a:rPr lang="en-GB" sz="2400" b="1" dirty="0" smtClean="0">
                <a:solidFill>
                  <a:srgbClr val="0A387A"/>
                </a:solidFill>
                <a:latin typeface="Arial" panose="020B0604020202020204" pitchFamily="34" charset="0"/>
                <a:cs typeface="Arial" panose="020B0604020202020204" pitchFamily="34" charset="0"/>
              </a:rPr>
              <a:t>Parents</a:t>
            </a:r>
            <a:endParaRPr lang="en-GB" sz="2400" b="1" dirty="0">
              <a:solidFill>
                <a:srgbClr val="0A387A"/>
              </a:solidFill>
              <a:latin typeface="Arial" panose="020B0604020202020204" pitchFamily="34" charset="0"/>
              <a:cs typeface="Arial" panose="020B0604020202020204" pitchFamily="34" charset="0"/>
            </a:endParaRPr>
          </a:p>
        </p:txBody>
      </p:sp>
      <p:sp>
        <p:nvSpPr>
          <p:cNvPr id="17" name="TextBox 16"/>
          <p:cNvSpPr txBox="1"/>
          <p:nvPr/>
        </p:nvSpPr>
        <p:spPr>
          <a:xfrm>
            <a:off x="3902521" y="3793695"/>
            <a:ext cx="1159292" cy="461665"/>
          </a:xfrm>
          <a:prstGeom prst="rect">
            <a:avLst/>
          </a:prstGeom>
          <a:noFill/>
        </p:spPr>
        <p:txBody>
          <a:bodyPr wrap="none" rtlCol="0">
            <a:spAutoFit/>
          </a:bodyPr>
          <a:lstStyle/>
          <a:p>
            <a:r>
              <a:rPr lang="en-GB" sz="2400" b="1" dirty="0" smtClean="0">
                <a:solidFill>
                  <a:srgbClr val="0A387A"/>
                </a:solidFill>
                <a:latin typeface="Arial" panose="020B0604020202020204" pitchFamily="34" charset="0"/>
                <a:cs typeface="Arial" panose="020B0604020202020204" pitchFamily="34" charset="0"/>
              </a:rPr>
              <a:t>Ofsted</a:t>
            </a:r>
            <a:endParaRPr lang="en-GB" sz="2400" b="1" dirty="0">
              <a:solidFill>
                <a:srgbClr val="0A387A"/>
              </a:solidFill>
              <a:latin typeface="Arial" panose="020B0604020202020204" pitchFamily="34" charset="0"/>
              <a:cs typeface="Arial" panose="020B0604020202020204" pitchFamily="34" charset="0"/>
            </a:endParaRPr>
          </a:p>
        </p:txBody>
      </p:sp>
      <p:sp>
        <p:nvSpPr>
          <p:cNvPr id="18" name="TextBox 17"/>
          <p:cNvSpPr txBox="1"/>
          <p:nvPr/>
        </p:nvSpPr>
        <p:spPr>
          <a:xfrm>
            <a:off x="5600213" y="3793695"/>
            <a:ext cx="3347391" cy="461665"/>
          </a:xfrm>
          <a:prstGeom prst="rect">
            <a:avLst/>
          </a:prstGeom>
          <a:noFill/>
        </p:spPr>
        <p:txBody>
          <a:bodyPr wrap="none" rtlCol="0">
            <a:spAutoFit/>
          </a:bodyPr>
          <a:lstStyle/>
          <a:p>
            <a:r>
              <a:rPr lang="en-GB" sz="2400" b="1" dirty="0" smtClean="0">
                <a:solidFill>
                  <a:srgbClr val="0A387A"/>
                </a:solidFill>
                <a:latin typeface="Arial" panose="020B0604020202020204" pitchFamily="34" charset="0"/>
                <a:cs typeface="Arial" panose="020B0604020202020204" pitchFamily="34" charset="0"/>
              </a:rPr>
              <a:t>Other external bodies</a:t>
            </a:r>
            <a:endParaRPr lang="en-GB" sz="2400" b="1" dirty="0">
              <a:solidFill>
                <a:srgbClr val="0A387A"/>
              </a:solidFill>
              <a:latin typeface="Arial" panose="020B0604020202020204" pitchFamily="34" charset="0"/>
              <a:cs typeface="Arial" panose="020B0604020202020204" pitchFamily="34" charset="0"/>
            </a:endParaRPr>
          </a:p>
        </p:txBody>
      </p:sp>
      <p:sp>
        <p:nvSpPr>
          <p:cNvPr id="19" name="TextBox 18"/>
          <p:cNvSpPr txBox="1"/>
          <p:nvPr/>
        </p:nvSpPr>
        <p:spPr>
          <a:xfrm>
            <a:off x="210278" y="2556383"/>
            <a:ext cx="3038011" cy="461665"/>
          </a:xfrm>
          <a:prstGeom prst="rect">
            <a:avLst/>
          </a:prstGeom>
          <a:noFill/>
        </p:spPr>
        <p:txBody>
          <a:bodyPr wrap="none" rtlCol="0">
            <a:spAutoFit/>
          </a:bodyPr>
          <a:lstStyle/>
          <a:p>
            <a:r>
              <a:rPr lang="en-GB" sz="2400" b="1" dirty="0" smtClean="0">
                <a:solidFill>
                  <a:srgbClr val="0A387A"/>
                </a:solidFill>
                <a:latin typeface="Arial" panose="020B0604020202020204" pitchFamily="34" charset="0"/>
                <a:cs typeface="Arial" panose="020B0604020202020204" pitchFamily="34" charset="0"/>
              </a:rPr>
              <a:t>Other Support Staff</a:t>
            </a:r>
            <a:endParaRPr lang="en-GB" sz="2400" b="1" dirty="0">
              <a:solidFill>
                <a:srgbClr val="0A387A"/>
              </a:solidFill>
              <a:latin typeface="Arial" panose="020B0604020202020204" pitchFamily="34" charset="0"/>
              <a:cs typeface="Arial" panose="020B0604020202020204" pitchFamily="34" charset="0"/>
            </a:endParaRPr>
          </a:p>
        </p:txBody>
      </p:sp>
      <p:sp>
        <p:nvSpPr>
          <p:cNvPr id="20" name="TextBox 19"/>
          <p:cNvSpPr txBox="1"/>
          <p:nvPr/>
        </p:nvSpPr>
        <p:spPr>
          <a:xfrm>
            <a:off x="6398657" y="2553876"/>
            <a:ext cx="2428678" cy="461665"/>
          </a:xfrm>
          <a:prstGeom prst="rect">
            <a:avLst/>
          </a:prstGeom>
          <a:noFill/>
        </p:spPr>
        <p:txBody>
          <a:bodyPr wrap="none" rtlCol="0">
            <a:spAutoFit/>
          </a:bodyPr>
          <a:lstStyle/>
          <a:p>
            <a:r>
              <a:rPr lang="en-GB" sz="2400" b="1" dirty="0" smtClean="0">
                <a:solidFill>
                  <a:srgbClr val="0A387A"/>
                </a:solidFill>
                <a:latin typeface="Arial" panose="020B0604020202020204" pitchFamily="34" charset="0"/>
                <a:cs typeface="Arial" panose="020B0604020202020204" pitchFamily="34" charset="0"/>
              </a:rPr>
              <a:t>Local Authority</a:t>
            </a:r>
            <a:endParaRPr lang="en-GB" sz="2400" b="1" dirty="0">
              <a:solidFill>
                <a:srgbClr val="0A387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5357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1" grpId="0"/>
      <p:bldP spid="12" grpId="0"/>
      <p:bldP spid="13" grpId="0"/>
      <p:bldP spid="14" grpId="0"/>
      <p:bldP spid="15" grpId="0"/>
      <p:bldP spid="16" grpId="0"/>
      <p:bldP spid="17" grpId="0"/>
      <p:bldP spid="18" grpId="0"/>
      <p:bldP spid="19" grpId="0"/>
      <p:bldP spid="2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2185" y="0"/>
            <a:ext cx="2188396" cy="140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493160" y="1751124"/>
            <a:ext cx="8229600" cy="648000"/>
          </a:xfrm>
        </p:spPr>
        <p:txBody>
          <a:bodyPr>
            <a:noAutofit/>
          </a:bodyPr>
          <a:lstStyle/>
          <a:p>
            <a:pPr algn="ctr"/>
            <a:r>
              <a:rPr lang="en-GB" sz="6000" dirty="0" smtClean="0"/>
              <a:t>…where?  </a:t>
            </a:r>
            <a:endParaRPr lang="en-GB" sz="60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99248"/>
            <a:ext cx="2396289" cy="2396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02158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8632" y="0"/>
            <a:ext cx="2045368" cy="131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315453" y="564873"/>
            <a:ext cx="7291136" cy="3785652"/>
          </a:xfrm>
          <a:prstGeom prst="rect">
            <a:avLst/>
          </a:prstGeom>
        </p:spPr>
        <p:txBody>
          <a:bodyPr wrap="square">
            <a:spAutoFit/>
          </a:bodyPr>
          <a:lstStyle/>
          <a:p>
            <a:r>
              <a:rPr lang="en-GB" sz="2400" dirty="0" smtClean="0">
                <a:solidFill>
                  <a:srgbClr val="0A387A"/>
                </a:solidFill>
                <a:latin typeface="Arial" panose="020B0604020202020204" pitchFamily="34" charset="0"/>
                <a:cs typeface="Arial" panose="020B0604020202020204" pitchFamily="34" charset="0"/>
              </a:rPr>
              <a:t>In the…</a:t>
            </a:r>
          </a:p>
          <a:p>
            <a:endParaRPr lang="en-GB" sz="2400" b="1" dirty="0" smtClean="0">
              <a:solidFill>
                <a:srgbClr val="0A387A"/>
              </a:solidFill>
              <a:latin typeface="Arial" panose="020B0604020202020204" pitchFamily="34" charset="0"/>
              <a:cs typeface="Arial" panose="020B0604020202020204" pitchFamily="34" charset="0"/>
            </a:endParaRPr>
          </a:p>
          <a:p>
            <a:r>
              <a:rPr lang="en-GB" sz="2400" b="1" dirty="0">
                <a:solidFill>
                  <a:srgbClr val="0A387A"/>
                </a:solidFill>
                <a:latin typeface="Arial" panose="020B0604020202020204" pitchFamily="34" charset="0"/>
                <a:cs typeface="Arial" panose="020B0604020202020204" pitchFamily="34" charset="0"/>
              </a:rPr>
              <a:t>c</a:t>
            </a:r>
            <a:r>
              <a:rPr lang="en-GB" sz="2400" b="1" dirty="0" smtClean="0">
                <a:solidFill>
                  <a:srgbClr val="0A387A"/>
                </a:solidFill>
                <a:latin typeface="Arial" panose="020B0604020202020204" pitchFamily="34" charset="0"/>
                <a:cs typeface="Arial" panose="020B0604020202020204" pitchFamily="34" charset="0"/>
              </a:rPr>
              <a:t>lassroom							books		</a:t>
            </a:r>
          </a:p>
          <a:p>
            <a:r>
              <a:rPr lang="en-GB" sz="2400" b="1" dirty="0" smtClean="0">
                <a:solidFill>
                  <a:srgbClr val="0A387A"/>
                </a:solidFill>
                <a:latin typeface="Arial" panose="020B0604020202020204" pitchFamily="34" charset="0"/>
                <a:cs typeface="Arial" panose="020B0604020202020204" pitchFamily="34" charset="0"/>
              </a:rPr>
              <a:t>					playground</a:t>
            </a:r>
            <a:endParaRPr lang="en-GB" sz="2400" b="1" dirty="0">
              <a:solidFill>
                <a:srgbClr val="0A387A"/>
              </a:solidFill>
              <a:latin typeface="Arial" panose="020B0604020202020204" pitchFamily="34" charset="0"/>
              <a:cs typeface="Arial" panose="020B0604020202020204" pitchFamily="34" charset="0"/>
            </a:endParaRPr>
          </a:p>
          <a:p>
            <a:r>
              <a:rPr lang="en-GB" sz="2400" b="1" dirty="0" smtClean="0">
                <a:solidFill>
                  <a:srgbClr val="0A387A"/>
                </a:solidFill>
                <a:latin typeface="Arial" panose="020B0604020202020204" pitchFamily="34" charset="0"/>
                <a:cs typeface="Arial" panose="020B0604020202020204" pitchFamily="34" charset="0"/>
              </a:rPr>
              <a:t>											corridors</a:t>
            </a:r>
          </a:p>
          <a:p>
            <a:r>
              <a:rPr lang="en-GB" sz="2400" b="1" dirty="0" smtClean="0">
                <a:solidFill>
                  <a:srgbClr val="0A387A"/>
                </a:solidFill>
                <a:latin typeface="Arial" panose="020B0604020202020204" pitchFamily="34" charset="0"/>
                <a:cs typeface="Arial" panose="020B0604020202020204" pitchFamily="34" charset="0"/>
              </a:rPr>
              <a:t>lunch hall</a:t>
            </a:r>
          </a:p>
          <a:p>
            <a:r>
              <a:rPr lang="en-GB" sz="2400" b="1" dirty="0">
                <a:solidFill>
                  <a:srgbClr val="0A387A"/>
                </a:solidFill>
                <a:latin typeface="Arial" panose="020B0604020202020204" pitchFamily="34" charset="0"/>
                <a:cs typeface="Arial" panose="020B0604020202020204" pitchFamily="34" charset="0"/>
              </a:rPr>
              <a:t>	</a:t>
            </a:r>
            <a:r>
              <a:rPr lang="en-GB" sz="2400" b="1" dirty="0" smtClean="0">
                <a:solidFill>
                  <a:srgbClr val="0A387A"/>
                </a:solidFill>
                <a:latin typeface="Arial" panose="020B0604020202020204" pitchFamily="34" charset="0"/>
                <a:cs typeface="Arial" panose="020B0604020202020204" pitchFamily="34" charset="0"/>
              </a:rPr>
              <a:t>					intervention room</a:t>
            </a:r>
          </a:p>
          <a:p>
            <a:r>
              <a:rPr lang="en-GB" sz="2400" b="1" dirty="0">
                <a:solidFill>
                  <a:srgbClr val="0A387A"/>
                </a:solidFill>
                <a:latin typeface="Arial" panose="020B0604020202020204" pitchFamily="34" charset="0"/>
                <a:cs typeface="Arial" panose="020B0604020202020204" pitchFamily="34" charset="0"/>
              </a:rPr>
              <a:t>d</a:t>
            </a:r>
            <a:r>
              <a:rPr lang="en-GB" sz="2400" b="1" dirty="0" smtClean="0">
                <a:solidFill>
                  <a:srgbClr val="0A387A"/>
                </a:solidFill>
                <a:latin typeface="Arial" panose="020B0604020202020204" pitchFamily="34" charset="0"/>
                <a:cs typeface="Arial" panose="020B0604020202020204" pitchFamily="34" charset="0"/>
              </a:rPr>
              <a:t>ocumentation							</a:t>
            </a:r>
          </a:p>
          <a:p>
            <a:r>
              <a:rPr lang="en-GB" sz="2400" b="1" dirty="0">
                <a:solidFill>
                  <a:srgbClr val="0A387A"/>
                </a:solidFill>
                <a:latin typeface="Arial" panose="020B0604020202020204" pitchFamily="34" charset="0"/>
                <a:cs typeface="Arial" panose="020B0604020202020204" pitchFamily="34" charset="0"/>
              </a:rPr>
              <a:t>	</a:t>
            </a:r>
            <a:r>
              <a:rPr lang="en-GB" sz="2400" b="1" dirty="0" smtClean="0">
                <a:solidFill>
                  <a:srgbClr val="0A387A"/>
                </a:solidFill>
                <a:latin typeface="Arial" panose="020B0604020202020204" pitchFamily="34" charset="0"/>
                <a:cs typeface="Arial" panose="020B0604020202020204" pitchFamily="34" charset="0"/>
              </a:rPr>
              <a:t>									website</a:t>
            </a:r>
            <a:endParaRPr lang="en-GB" sz="2400" dirty="0" smtClean="0">
              <a:solidFill>
                <a:srgbClr val="0A387A"/>
              </a:solidFill>
              <a:latin typeface="Arial" panose="020B0604020202020204" pitchFamily="34" charset="0"/>
              <a:cs typeface="Arial" panose="020B0604020202020204" pitchFamily="34" charset="0"/>
            </a:endParaRPr>
          </a:p>
          <a:p>
            <a:endParaRPr lang="en-GB" sz="2400" dirty="0">
              <a:solidFill>
                <a:srgbClr val="0A387A"/>
              </a:solidFill>
            </a:endParaRPr>
          </a:p>
        </p:txBody>
      </p:sp>
    </p:spTree>
    <p:extLst>
      <p:ext uri="{BB962C8B-B14F-4D97-AF65-F5344CB8AC3E}">
        <p14:creationId xmlns:p14="http://schemas.microsoft.com/office/powerpoint/2010/main" val="10244439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160" y="1321541"/>
            <a:ext cx="8229600" cy="901052"/>
          </a:xfrm>
        </p:spPr>
        <p:txBody>
          <a:bodyPr>
            <a:normAutofit fontScale="90000"/>
          </a:bodyPr>
          <a:lstStyle/>
          <a:p>
            <a:pPr algn="ctr"/>
            <a:r>
              <a:rPr lang="en-GB" dirty="0" smtClean="0"/>
              <a:t/>
            </a:r>
            <a:br>
              <a:rPr lang="en-GB" dirty="0" smtClean="0"/>
            </a:br>
            <a:r>
              <a:rPr lang="en-GB" dirty="0"/>
              <a:t/>
            </a:r>
            <a:br>
              <a:rPr lang="en-GB" dirty="0"/>
            </a:br>
            <a:r>
              <a:rPr lang="en-GB" dirty="0" smtClean="0"/>
              <a:t/>
            </a:r>
            <a:br>
              <a:rPr lang="en-GB" dirty="0" smtClean="0"/>
            </a:br>
            <a:r>
              <a:rPr lang="en-GB" dirty="0" smtClean="0"/>
              <a:t/>
            </a:r>
            <a:br>
              <a:rPr lang="en-GB" dirty="0" smtClean="0"/>
            </a:br>
            <a:endParaRPr lang="en-GB"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3515" y="78799"/>
            <a:ext cx="2280063" cy="1461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72126" y="1540041"/>
            <a:ext cx="5570756" cy="646331"/>
          </a:xfrm>
          <a:prstGeom prst="rect">
            <a:avLst/>
          </a:prstGeom>
          <a:noFill/>
        </p:spPr>
        <p:txBody>
          <a:bodyPr wrap="none" rtlCol="0">
            <a:spAutoFit/>
          </a:bodyPr>
          <a:lstStyle/>
          <a:p>
            <a:r>
              <a:rPr lang="en-GB" sz="3600" b="1" dirty="0" smtClean="0">
                <a:solidFill>
                  <a:srgbClr val="0A387A"/>
                </a:solidFill>
                <a:latin typeface="Arial" panose="020B0604020202020204" pitchFamily="34" charset="0"/>
                <a:cs typeface="Arial" panose="020B0604020202020204" pitchFamily="34" charset="0"/>
              </a:rPr>
              <a:t>Up and coming events…</a:t>
            </a:r>
            <a:endParaRPr lang="en-GB" sz="3600" b="1" dirty="0">
              <a:solidFill>
                <a:srgbClr val="0A387A"/>
              </a:solidFill>
              <a:latin typeface="Arial" panose="020B0604020202020204" pitchFamily="34" charset="0"/>
              <a:cs typeface="Arial" panose="020B0604020202020204" pitchFamily="34" charset="0"/>
            </a:endParaRPr>
          </a:p>
        </p:txBody>
      </p:sp>
      <p:pic>
        <p:nvPicPr>
          <p:cNvPr id="1026" name="Picture 2"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43" y="3160295"/>
            <a:ext cx="3963867" cy="1252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5379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7BF110DD-64A1-48B1-81AD-E72BE06009CD}"/>
              </a:ext>
            </a:extLst>
          </p:cNvPr>
          <p:cNvPicPr>
            <a:picLocks noChangeAspect="1"/>
          </p:cNvPicPr>
          <p:nvPr/>
        </p:nvPicPr>
        <p:blipFill>
          <a:blip r:embed="rId3"/>
          <a:stretch>
            <a:fillRect/>
          </a:stretch>
        </p:blipFill>
        <p:spPr>
          <a:xfrm>
            <a:off x="424070" y="397566"/>
            <a:ext cx="7779026" cy="3984162"/>
          </a:xfrm>
          <a:prstGeom prst="rect">
            <a:avLst/>
          </a:prstGeo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6569" y="3723"/>
            <a:ext cx="1230145" cy="787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407576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2369279"/>
            <a:ext cx="3013858" cy="20451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93160" y="1321541"/>
            <a:ext cx="8229600" cy="901052"/>
          </a:xfrm>
        </p:spPr>
        <p:txBody>
          <a:bodyPr>
            <a:normAutofit fontScale="90000"/>
          </a:bodyPr>
          <a:lstStyle/>
          <a:p>
            <a:pPr algn="ctr"/>
            <a:r>
              <a:rPr lang="en-GB" dirty="0" smtClean="0"/>
              <a:t/>
            </a:r>
            <a:br>
              <a:rPr lang="en-GB" dirty="0" smtClean="0"/>
            </a:br>
            <a:r>
              <a:rPr lang="en-GB" dirty="0"/>
              <a:t/>
            </a:r>
            <a:br>
              <a:rPr lang="en-GB" dirty="0"/>
            </a:br>
            <a:r>
              <a:rPr lang="en-GB" dirty="0" smtClean="0"/>
              <a:t/>
            </a:r>
            <a:br>
              <a:rPr lang="en-GB" dirty="0" smtClean="0"/>
            </a:br>
            <a:r>
              <a:rPr lang="en-GB" dirty="0" smtClean="0"/>
              <a:t/>
            </a:r>
            <a:br>
              <a:rPr lang="en-GB" dirty="0" smtClean="0"/>
            </a:br>
            <a:endParaRPr lang="en-GB"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621" y="168076"/>
            <a:ext cx="2280063" cy="1461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2513" y="912702"/>
            <a:ext cx="7475622" cy="2492990"/>
          </a:xfrm>
          <a:prstGeom prst="rect">
            <a:avLst/>
          </a:prstGeom>
          <a:noFill/>
        </p:spPr>
        <p:txBody>
          <a:bodyPr wrap="square" rtlCol="0">
            <a:spAutoFit/>
          </a:bodyPr>
          <a:lstStyle/>
          <a:p>
            <a:pPr algn="ctr"/>
            <a:r>
              <a:rPr lang="en-GB" sz="3600" b="1" dirty="0" smtClean="0">
                <a:solidFill>
                  <a:srgbClr val="0A387A"/>
                </a:solidFill>
                <a:latin typeface="Arial" panose="020B0604020202020204" pitchFamily="34" charset="0"/>
                <a:cs typeface="Arial" panose="020B0604020202020204" pitchFamily="34" charset="0"/>
              </a:rPr>
              <a:t>Closing the Gap Conference </a:t>
            </a:r>
          </a:p>
          <a:p>
            <a:pPr algn="ctr"/>
            <a:r>
              <a:rPr lang="en-GB" sz="2000" b="1" dirty="0">
                <a:solidFill>
                  <a:srgbClr val="0A387A"/>
                </a:solidFill>
                <a:latin typeface="Arial" panose="020B0604020202020204" pitchFamily="34" charset="0"/>
                <a:cs typeface="Arial" panose="020B0604020202020204" pitchFamily="34" charset="0"/>
              </a:rPr>
              <a:t>o</a:t>
            </a:r>
            <a:r>
              <a:rPr lang="en-GB" sz="2000" b="1" dirty="0" smtClean="0">
                <a:solidFill>
                  <a:srgbClr val="0A387A"/>
                </a:solidFill>
                <a:latin typeface="Arial" panose="020B0604020202020204" pitchFamily="34" charset="0"/>
                <a:cs typeface="Arial" panose="020B0604020202020204" pitchFamily="34" charset="0"/>
              </a:rPr>
              <a:t>n </a:t>
            </a:r>
          </a:p>
          <a:p>
            <a:pPr algn="ctr"/>
            <a:r>
              <a:rPr lang="en-GB" sz="2000" b="1" dirty="0" smtClean="0">
                <a:solidFill>
                  <a:srgbClr val="0A387A"/>
                </a:solidFill>
                <a:latin typeface="Arial" panose="020B0604020202020204" pitchFamily="34" charset="0"/>
                <a:cs typeface="Arial" panose="020B0604020202020204" pitchFamily="34" charset="0"/>
              </a:rPr>
              <a:t>21</a:t>
            </a:r>
            <a:r>
              <a:rPr lang="en-GB" sz="2000" b="1" baseline="30000" dirty="0" smtClean="0">
                <a:solidFill>
                  <a:srgbClr val="0A387A"/>
                </a:solidFill>
                <a:latin typeface="Arial" panose="020B0604020202020204" pitchFamily="34" charset="0"/>
                <a:cs typeface="Arial" panose="020B0604020202020204" pitchFamily="34" charset="0"/>
              </a:rPr>
              <a:t>st</a:t>
            </a:r>
            <a:r>
              <a:rPr lang="en-GB" sz="2000" b="1" dirty="0" smtClean="0">
                <a:solidFill>
                  <a:srgbClr val="0A387A"/>
                </a:solidFill>
                <a:latin typeface="Arial" panose="020B0604020202020204" pitchFamily="34" charset="0"/>
                <a:cs typeface="Arial" panose="020B0604020202020204" pitchFamily="34" charset="0"/>
              </a:rPr>
              <a:t> November 2019</a:t>
            </a:r>
          </a:p>
          <a:p>
            <a:pPr algn="ctr"/>
            <a:r>
              <a:rPr lang="en-GB" sz="2000" b="1" dirty="0">
                <a:solidFill>
                  <a:srgbClr val="0A387A"/>
                </a:solidFill>
                <a:latin typeface="Arial" panose="020B0604020202020204" pitchFamily="34" charset="0"/>
                <a:cs typeface="Arial" panose="020B0604020202020204" pitchFamily="34" charset="0"/>
              </a:rPr>
              <a:t>a</a:t>
            </a:r>
            <a:r>
              <a:rPr lang="en-GB" sz="2000" b="1" dirty="0" smtClean="0">
                <a:solidFill>
                  <a:srgbClr val="0A387A"/>
                </a:solidFill>
                <a:latin typeface="Arial" panose="020B0604020202020204" pitchFamily="34" charset="0"/>
                <a:cs typeface="Arial" panose="020B0604020202020204" pitchFamily="34" charset="0"/>
              </a:rPr>
              <a:t>t </a:t>
            </a:r>
          </a:p>
          <a:p>
            <a:pPr algn="ctr"/>
            <a:r>
              <a:rPr lang="en-GB" sz="2000" b="1" dirty="0" smtClean="0">
                <a:solidFill>
                  <a:srgbClr val="0A387A"/>
                </a:solidFill>
                <a:latin typeface="Arial" panose="020B0604020202020204" pitchFamily="34" charset="0"/>
                <a:cs typeface="Arial" panose="020B0604020202020204" pitchFamily="34" charset="0"/>
              </a:rPr>
              <a:t>Cheltenham Chase Hotel</a:t>
            </a:r>
          </a:p>
          <a:p>
            <a:pPr algn="ctr"/>
            <a:r>
              <a:rPr lang="en-GB" sz="2000" b="1" dirty="0" smtClean="0">
                <a:solidFill>
                  <a:srgbClr val="0A387A"/>
                </a:solidFill>
                <a:latin typeface="Arial" panose="020B0604020202020204" pitchFamily="34" charset="0"/>
                <a:cs typeface="Arial" panose="020B0604020202020204" pitchFamily="34" charset="0"/>
              </a:rPr>
              <a:t>For</a:t>
            </a:r>
          </a:p>
          <a:p>
            <a:pPr algn="ctr"/>
            <a:r>
              <a:rPr lang="en-GB" sz="2000" b="1" dirty="0" smtClean="0">
                <a:solidFill>
                  <a:srgbClr val="0A387A"/>
                </a:solidFill>
                <a:latin typeface="Arial" panose="020B0604020202020204" pitchFamily="34" charset="0"/>
                <a:cs typeface="Arial" panose="020B0604020202020204" pitchFamily="34" charset="0"/>
              </a:rPr>
              <a:t>Headteachers, Governors and/or Senior Leaders</a:t>
            </a:r>
            <a:endParaRPr lang="en-GB" sz="2000" b="1" dirty="0">
              <a:solidFill>
                <a:srgbClr val="0A387A"/>
              </a:solidFill>
              <a:latin typeface="Arial" panose="020B0604020202020204" pitchFamily="34" charset="0"/>
              <a:cs typeface="Arial" panose="020B0604020202020204" pitchFamily="34" charset="0"/>
            </a:endParaRPr>
          </a:p>
        </p:txBody>
      </p:sp>
      <p:sp>
        <p:nvSpPr>
          <p:cNvPr id="4" name="AutoShape 2" descr="Image result for Filling the Gap"/>
          <p:cNvSpPr>
            <a:spLocks noChangeAspect="1" noChangeArrowheads="1"/>
          </p:cNvSpPr>
          <p:nvPr/>
        </p:nvSpPr>
        <p:spPr bwMode="auto">
          <a:xfrm>
            <a:off x="63500" y="-906463"/>
            <a:ext cx="2857500" cy="18954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25324503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56" y="1828800"/>
            <a:ext cx="2570496" cy="25704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93160" y="1321541"/>
            <a:ext cx="8229600" cy="901052"/>
          </a:xfrm>
        </p:spPr>
        <p:txBody>
          <a:bodyPr>
            <a:normAutofit fontScale="90000"/>
          </a:bodyPr>
          <a:lstStyle/>
          <a:p>
            <a:pPr algn="ctr"/>
            <a:r>
              <a:rPr lang="en-GB" dirty="0" smtClean="0"/>
              <a:t/>
            </a:r>
            <a:br>
              <a:rPr lang="en-GB" dirty="0" smtClean="0"/>
            </a:br>
            <a:r>
              <a:rPr lang="en-GB" dirty="0"/>
              <a:t/>
            </a:r>
            <a:br>
              <a:rPr lang="en-GB" dirty="0"/>
            </a:br>
            <a:r>
              <a:rPr lang="en-GB" dirty="0" smtClean="0"/>
              <a:t/>
            </a:r>
            <a:br>
              <a:rPr lang="en-GB" dirty="0" smtClean="0"/>
            </a:br>
            <a:r>
              <a:rPr lang="en-GB" dirty="0" smtClean="0"/>
              <a:t/>
            </a:r>
            <a:br>
              <a:rPr lang="en-GB" dirty="0" smtClean="0"/>
            </a:br>
            <a:endParaRPr lang="en-GB"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5494" y="232611"/>
            <a:ext cx="2280063" cy="1461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174949" y="1176625"/>
            <a:ext cx="7475622" cy="2492990"/>
          </a:xfrm>
          <a:prstGeom prst="rect">
            <a:avLst/>
          </a:prstGeom>
          <a:noFill/>
        </p:spPr>
        <p:txBody>
          <a:bodyPr wrap="square" rtlCol="0">
            <a:spAutoFit/>
          </a:bodyPr>
          <a:lstStyle/>
          <a:p>
            <a:pPr algn="ctr"/>
            <a:r>
              <a:rPr lang="en-GB" sz="3600" b="1" dirty="0" smtClean="0">
                <a:solidFill>
                  <a:srgbClr val="0A387A"/>
                </a:solidFill>
                <a:latin typeface="Arial" panose="020B0604020202020204" pitchFamily="34" charset="0"/>
                <a:cs typeface="Arial" panose="020B0604020202020204" pitchFamily="34" charset="0"/>
              </a:rPr>
              <a:t>RAP Writing Master Class </a:t>
            </a:r>
          </a:p>
          <a:p>
            <a:pPr algn="ctr"/>
            <a:r>
              <a:rPr lang="en-GB" sz="2000" b="1" dirty="0">
                <a:solidFill>
                  <a:srgbClr val="0A387A"/>
                </a:solidFill>
                <a:latin typeface="Arial" panose="020B0604020202020204" pitchFamily="34" charset="0"/>
                <a:cs typeface="Arial" panose="020B0604020202020204" pitchFamily="34" charset="0"/>
              </a:rPr>
              <a:t>o</a:t>
            </a:r>
            <a:r>
              <a:rPr lang="en-GB" sz="2000" b="1" dirty="0" smtClean="0">
                <a:solidFill>
                  <a:srgbClr val="0A387A"/>
                </a:solidFill>
                <a:latin typeface="Arial" panose="020B0604020202020204" pitchFamily="34" charset="0"/>
                <a:cs typeface="Arial" panose="020B0604020202020204" pitchFamily="34" charset="0"/>
              </a:rPr>
              <a:t>n </a:t>
            </a:r>
          </a:p>
          <a:p>
            <a:pPr algn="ctr"/>
            <a:r>
              <a:rPr lang="en-GB" sz="2000" b="1" dirty="0" smtClean="0">
                <a:solidFill>
                  <a:srgbClr val="0A387A"/>
                </a:solidFill>
                <a:latin typeface="Arial" panose="020B0604020202020204" pitchFamily="34" charset="0"/>
                <a:cs typeface="Arial" panose="020B0604020202020204" pitchFamily="34" charset="0"/>
              </a:rPr>
              <a:t>Thursday 5</a:t>
            </a:r>
            <a:r>
              <a:rPr lang="en-GB" sz="2000" b="1" baseline="30000" dirty="0" smtClean="0">
                <a:solidFill>
                  <a:srgbClr val="0A387A"/>
                </a:solidFill>
                <a:latin typeface="Arial" panose="020B0604020202020204" pitchFamily="34" charset="0"/>
                <a:cs typeface="Arial" panose="020B0604020202020204" pitchFamily="34" charset="0"/>
              </a:rPr>
              <a:t>th</a:t>
            </a:r>
            <a:r>
              <a:rPr lang="en-GB" sz="2000" b="1" dirty="0" smtClean="0">
                <a:solidFill>
                  <a:srgbClr val="0A387A"/>
                </a:solidFill>
                <a:latin typeface="Arial" panose="020B0604020202020204" pitchFamily="34" charset="0"/>
                <a:cs typeface="Arial" panose="020B0604020202020204" pitchFamily="34" charset="0"/>
              </a:rPr>
              <a:t> December 2019</a:t>
            </a:r>
          </a:p>
          <a:p>
            <a:pPr algn="ctr"/>
            <a:r>
              <a:rPr lang="en-GB" sz="2000" b="1" dirty="0">
                <a:solidFill>
                  <a:srgbClr val="0A387A"/>
                </a:solidFill>
                <a:latin typeface="Arial" panose="020B0604020202020204" pitchFamily="34" charset="0"/>
                <a:cs typeface="Arial" panose="020B0604020202020204" pitchFamily="34" charset="0"/>
              </a:rPr>
              <a:t>a</a:t>
            </a:r>
            <a:r>
              <a:rPr lang="en-GB" sz="2000" b="1" dirty="0" smtClean="0">
                <a:solidFill>
                  <a:srgbClr val="0A387A"/>
                </a:solidFill>
                <a:latin typeface="Arial" panose="020B0604020202020204" pitchFamily="34" charset="0"/>
                <a:cs typeface="Arial" panose="020B0604020202020204" pitchFamily="34" charset="0"/>
              </a:rPr>
              <a:t>t </a:t>
            </a:r>
          </a:p>
          <a:p>
            <a:pPr algn="ctr"/>
            <a:r>
              <a:rPr lang="en-GB" sz="2000" b="1" dirty="0" smtClean="0">
                <a:solidFill>
                  <a:srgbClr val="0A387A"/>
                </a:solidFill>
                <a:latin typeface="Arial" panose="020B0604020202020204" pitchFamily="34" charset="0"/>
                <a:cs typeface="Arial" panose="020B0604020202020204" pitchFamily="34" charset="0"/>
              </a:rPr>
              <a:t>Jurys Inn Cheltenham</a:t>
            </a:r>
          </a:p>
          <a:p>
            <a:pPr algn="ctr"/>
            <a:r>
              <a:rPr lang="en-GB" sz="2000" b="1" dirty="0" smtClean="0">
                <a:solidFill>
                  <a:srgbClr val="0A387A"/>
                </a:solidFill>
                <a:latin typeface="Arial" panose="020B0604020202020204" pitchFamily="34" charset="0"/>
                <a:cs typeface="Arial" panose="020B0604020202020204" pitchFamily="34" charset="0"/>
              </a:rPr>
              <a:t>For</a:t>
            </a:r>
          </a:p>
          <a:p>
            <a:pPr algn="ctr"/>
            <a:r>
              <a:rPr lang="en-GB" sz="2000" b="1" dirty="0" smtClean="0">
                <a:solidFill>
                  <a:srgbClr val="0A387A"/>
                </a:solidFill>
                <a:latin typeface="Arial" panose="020B0604020202020204" pitchFamily="34" charset="0"/>
                <a:cs typeface="Arial" panose="020B0604020202020204" pitchFamily="34" charset="0"/>
              </a:rPr>
              <a:t>Headteachers, Governors and/or Senior Leaders</a:t>
            </a:r>
            <a:endParaRPr lang="en-GB" sz="2000" b="1" dirty="0">
              <a:solidFill>
                <a:srgbClr val="0A387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06192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160" y="1321541"/>
            <a:ext cx="8229600" cy="901052"/>
          </a:xfrm>
        </p:spPr>
        <p:txBody>
          <a:bodyPr>
            <a:normAutofit fontScale="90000"/>
          </a:bodyPr>
          <a:lstStyle/>
          <a:p>
            <a:pPr algn="ctr"/>
            <a:r>
              <a:rPr lang="en-GB" dirty="0" smtClean="0"/>
              <a:t/>
            </a:r>
            <a:br>
              <a:rPr lang="en-GB" dirty="0" smtClean="0"/>
            </a:br>
            <a:r>
              <a:rPr lang="en-GB" dirty="0"/>
              <a:t/>
            </a:r>
            <a:br>
              <a:rPr lang="en-GB" dirty="0"/>
            </a:br>
            <a:r>
              <a:rPr lang="en-GB" dirty="0" smtClean="0"/>
              <a:t/>
            </a:r>
            <a:br>
              <a:rPr lang="en-GB" dirty="0" smtClean="0"/>
            </a:br>
            <a:r>
              <a:rPr lang="en-GB" dirty="0" smtClean="0"/>
              <a:t/>
            </a:r>
            <a:br>
              <a:rPr lang="en-GB" dirty="0" smtClean="0"/>
            </a:br>
            <a:endParaRPr lang="en-GB" dirty="0"/>
          </a:p>
        </p:txBody>
      </p:sp>
      <p:sp>
        <p:nvSpPr>
          <p:cNvPr id="3" name="TextBox 2"/>
          <p:cNvSpPr txBox="1"/>
          <p:nvPr/>
        </p:nvSpPr>
        <p:spPr>
          <a:xfrm>
            <a:off x="264693" y="249293"/>
            <a:ext cx="8662737" cy="1200329"/>
          </a:xfrm>
          <a:prstGeom prst="rect">
            <a:avLst/>
          </a:prstGeom>
          <a:noFill/>
        </p:spPr>
        <p:txBody>
          <a:bodyPr wrap="square" rtlCol="0">
            <a:spAutoFit/>
          </a:bodyPr>
          <a:lstStyle/>
          <a:p>
            <a:pPr algn="ctr"/>
            <a:r>
              <a:rPr lang="en-GB" sz="3600" b="1" dirty="0" smtClean="0">
                <a:solidFill>
                  <a:srgbClr val="0A387A"/>
                </a:solidFill>
                <a:latin typeface="Arial" panose="020B0604020202020204" pitchFamily="34" charset="0"/>
                <a:cs typeface="Arial" panose="020B0604020202020204" pitchFamily="34" charset="0"/>
              </a:rPr>
              <a:t>Primary Headteacher and Chair of Governors Briefings</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433" t="36060" r="32180" b="20120"/>
          <a:stretch/>
        </p:blipFill>
        <p:spPr bwMode="auto">
          <a:xfrm>
            <a:off x="1734819" y="1373726"/>
            <a:ext cx="6269148" cy="2982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8524" t="227" r="63643" b="72391"/>
          <a:stretch/>
        </p:blipFill>
        <p:spPr bwMode="auto">
          <a:xfrm>
            <a:off x="136356" y="3003799"/>
            <a:ext cx="1988632" cy="13523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3936" y="2951747"/>
            <a:ext cx="2280063" cy="1461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09777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1113" y="378766"/>
            <a:ext cx="1954653" cy="1252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28345" y="246464"/>
            <a:ext cx="7981992" cy="954107"/>
          </a:xfrm>
          <a:prstGeom prst="rect">
            <a:avLst/>
          </a:prstGeom>
          <a:noFill/>
        </p:spPr>
        <p:txBody>
          <a:bodyPr wrap="square" rtlCol="0">
            <a:spAutoFit/>
          </a:bodyPr>
          <a:lstStyle/>
          <a:p>
            <a:pPr algn="ctr"/>
            <a:r>
              <a:rPr lang="en-GB" sz="2800" b="1" dirty="0" smtClean="0">
                <a:solidFill>
                  <a:srgbClr val="0A387A"/>
                </a:solidFill>
                <a:latin typeface="Arial" panose="020B0604020202020204" pitchFamily="34" charset="0"/>
                <a:cs typeface="Arial" panose="020B0604020202020204" pitchFamily="34" charset="0"/>
              </a:rPr>
              <a:t>Primary Subject Leader Network Meetings</a:t>
            </a:r>
          </a:p>
          <a:p>
            <a:pPr algn="ctr"/>
            <a:r>
              <a:rPr lang="en-GB" sz="2800" b="1" dirty="0" smtClean="0">
                <a:solidFill>
                  <a:srgbClr val="0A387A"/>
                </a:solidFill>
                <a:latin typeface="Arial" panose="020B0604020202020204" pitchFamily="34" charset="0"/>
                <a:cs typeface="Arial" panose="020B0604020202020204" pitchFamily="34" charset="0"/>
              </a:rPr>
              <a:t>The </a:t>
            </a:r>
            <a:r>
              <a:rPr lang="en-GB" sz="2800" b="1" dirty="0" smtClean="0">
                <a:solidFill>
                  <a:srgbClr val="0A387A"/>
                </a:solidFill>
                <a:latin typeface="Arial" panose="020B0604020202020204" pitchFamily="34" charset="0"/>
                <a:cs typeface="Arial" panose="020B0604020202020204" pitchFamily="34" charset="0"/>
              </a:rPr>
              <a:t>Pavilion, Cheltenham</a:t>
            </a:r>
          </a:p>
        </p:txBody>
      </p:sp>
      <p:pic>
        <p:nvPicPr>
          <p:cNvPr id="2050" name="Picture 2" descr="https://thumbs.dreamstime.com/t/d-group-people-red-leader-renderer-image-business-team-concept-isolated-white-background-6077056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60294"/>
            <a:ext cx="1667648" cy="12526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rotWithShape="1">
          <a:blip r:embed="rId5"/>
          <a:srcRect l="18806" t="48521" r="34421" b="7692"/>
          <a:stretch/>
        </p:blipFill>
        <p:spPr bwMode="auto">
          <a:xfrm>
            <a:off x="1299412" y="1200570"/>
            <a:ext cx="6224336" cy="31507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052470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7711438-61A7-4813-A267-753A4FDCA9E8}"/>
              </a:ext>
            </a:extLst>
          </p:cNvPr>
          <p:cNvPicPr>
            <a:picLocks noChangeAspect="1"/>
          </p:cNvPicPr>
          <p:nvPr/>
        </p:nvPicPr>
        <p:blipFill>
          <a:blip r:embed="rId3"/>
          <a:stretch>
            <a:fillRect/>
          </a:stretch>
        </p:blipFill>
        <p:spPr>
          <a:xfrm>
            <a:off x="1196809" y="304800"/>
            <a:ext cx="6409940" cy="4002600"/>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2591" y="0"/>
            <a:ext cx="1711409" cy="1095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26741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9137" y="4983079"/>
            <a:ext cx="4692314" cy="2932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958" t="24606" r="36637" b="8672"/>
          <a:stretch/>
        </p:blipFill>
        <p:spPr bwMode="auto">
          <a:xfrm>
            <a:off x="874294" y="56148"/>
            <a:ext cx="7202905" cy="4323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1762" y="1"/>
            <a:ext cx="1052237" cy="673767"/>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19534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428" y="2537398"/>
            <a:ext cx="1369833" cy="17058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93160" y="1782809"/>
            <a:ext cx="8229600" cy="648000"/>
          </a:xfrm>
        </p:spPr>
        <p:txBody>
          <a:bodyPr>
            <a:normAutofit fontScale="90000"/>
          </a:bodyPr>
          <a:lstStyle/>
          <a:p>
            <a:pPr algn="ctr"/>
            <a:r>
              <a:rPr lang="en-GB" dirty="0"/>
              <a:t>What are the key components and principles of successful school improvement?</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4364" y="20686"/>
            <a:ext cx="2188396" cy="140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1594756"/>
      </p:ext>
    </p:extLst>
  </p:cSld>
  <p:clrMapOvr>
    <a:masterClrMapping/>
  </p:clrMapOvr>
  <p:timing>
    <p:tnLst>
      <p:par>
        <p:cTn id="1" dur="indefinite" restart="never" nodeType="tmRoot"/>
      </p:par>
    </p:tnLst>
  </p:timing>
</p:sld>
</file>

<file path=ppt/theme/theme1.xml><?xml version="1.0" encoding="utf-8"?>
<a:theme xmlns:a="http://schemas.openxmlformats.org/drawingml/2006/main" name="gcc-powerpoint-template-with-values">
  <a:themeElements>
    <a:clrScheme name="GCC">
      <a:dk1>
        <a:srgbClr val="0A387A"/>
      </a:dk1>
      <a:lt1>
        <a:sysClr val="window" lastClr="FFFFFF"/>
      </a:lt1>
      <a:dk2>
        <a:srgbClr val="000000"/>
      </a:dk2>
      <a:lt2>
        <a:srgbClr val="EEECE1"/>
      </a:lt2>
      <a:accent1>
        <a:srgbClr val="4F81BD"/>
      </a:accent1>
      <a:accent2>
        <a:srgbClr val="C0504D"/>
      </a:accent2>
      <a:accent3>
        <a:srgbClr val="9BBB59"/>
      </a:accent3>
      <a:accent4>
        <a:srgbClr val="8064A2"/>
      </a:accent4>
      <a:accent5>
        <a:srgbClr val="4BACC6"/>
      </a:accent5>
      <a:accent6>
        <a:srgbClr val="F79646"/>
      </a:accent6>
      <a:hlink>
        <a:srgbClr val="00B0F0"/>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WGfL Merlin Powerpoint Template">
  <a:themeElements>
    <a:clrScheme name="SWGfL Merlin Powerpoin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WGfL Merlin Powerpoin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WGfL Merlin Powerpoin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WGfL Merlin Powerpoin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WGfL Merlin Powerpoin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WGfL Merlin Powerpoin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WGfL Merlin Powerpoin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WGfL Merlin Powerpoin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WGfL Merlin Powerpoin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WGfL Merlin Powerpoin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WGfL Merlin Powerpoin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WGfL Merlin Powerpoin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WGfL Merlin Powerpoin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WGfL Merlin Powerpoin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gcc-powerpoint-template-with-values">
  <a:themeElements>
    <a:clrScheme name="GCC">
      <a:dk1>
        <a:srgbClr val="0A387A"/>
      </a:dk1>
      <a:lt1>
        <a:sysClr val="window" lastClr="FFFFFF"/>
      </a:lt1>
      <a:dk2>
        <a:srgbClr val="000000"/>
      </a:dk2>
      <a:lt2>
        <a:srgbClr val="EEECE1"/>
      </a:lt2>
      <a:accent1>
        <a:srgbClr val="4F81BD"/>
      </a:accent1>
      <a:accent2>
        <a:srgbClr val="C0504D"/>
      </a:accent2>
      <a:accent3>
        <a:srgbClr val="9BBB59"/>
      </a:accent3>
      <a:accent4>
        <a:srgbClr val="8064A2"/>
      </a:accent4>
      <a:accent5>
        <a:srgbClr val="4BACC6"/>
      </a:accent5>
      <a:accent6>
        <a:srgbClr val="F79646"/>
      </a:accent6>
      <a:hlink>
        <a:srgbClr val="00B0F0"/>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gcc-powerpoint-template-with-values">
  <a:themeElements>
    <a:clrScheme name="GCC">
      <a:dk1>
        <a:srgbClr val="0A387A"/>
      </a:dk1>
      <a:lt1>
        <a:sysClr val="window" lastClr="FFFFFF"/>
      </a:lt1>
      <a:dk2>
        <a:srgbClr val="000000"/>
      </a:dk2>
      <a:lt2>
        <a:srgbClr val="EEECE1"/>
      </a:lt2>
      <a:accent1>
        <a:srgbClr val="4F81BD"/>
      </a:accent1>
      <a:accent2>
        <a:srgbClr val="C0504D"/>
      </a:accent2>
      <a:accent3>
        <a:srgbClr val="9BBB59"/>
      </a:accent3>
      <a:accent4>
        <a:srgbClr val="8064A2"/>
      </a:accent4>
      <a:accent5>
        <a:srgbClr val="4BACC6"/>
      </a:accent5>
      <a:accent6>
        <a:srgbClr val="F79646"/>
      </a:accent6>
      <a:hlink>
        <a:srgbClr val="00B0F0"/>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gcc-powerpoint-template-with-values</Template>
  <TotalTime>2633</TotalTime>
  <Words>3300</Words>
  <Application>Microsoft Office PowerPoint</Application>
  <PresentationFormat>On-screen Show (16:9)</PresentationFormat>
  <Paragraphs>532</Paragraphs>
  <Slides>63</Slides>
  <Notes>59</Notes>
  <HiddenSlides>0</HiddenSlides>
  <MMClips>0</MMClips>
  <ScaleCrop>false</ScaleCrop>
  <HeadingPairs>
    <vt:vector size="4" baseType="variant">
      <vt:variant>
        <vt:lpstr>Theme</vt:lpstr>
      </vt:variant>
      <vt:variant>
        <vt:i4>4</vt:i4>
      </vt:variant>
      <vt:variant>
        <vt:lpstr>Slide Titles</vt:lpstr>
      </vt:variant>
      <vt:variant>
        <vt:i4>63</vt:i4>
      </vt:variant>
    </vt:vector>
  </HeadingPairs>
  <TitlesOfParts>
    <vt:vector size="67" baseType="lpstr">
      <vt:lpstr>gcc-powerpoint-template-with-values</vt:lpstr>
      <vt:lpstr>SWGfL Merlin Powerpoint Template</vt:lpstr>
      <vt:lpstr>1_gcc-powerpoint-template-with-values</vt:lpstr>
      <vt:lpstr>2_gcc-powerpoint-template-with-values</vt:lpstr>
      <vt:lpstr>Inspiring Leadership Through the Management of Change</vt:lpstr>
      <vt:lpstr>PowerPoint Presentation</vt:lpstr>
      <vt:lpstr>What is Change Management?</vt:lpstr>
      <vt:lpstr>PowerPoint Presentation</vt:lpstr>
      <vt:lpstr> Do we need to change? </vt:lpstr>
      <vt:lpstr>PowerPoint Presentation</vt:lpstr>
      <vt:lpstr>PowerPoint Presentation</vt:lpstr>
      <vt:lpstr>PowerPoint Presentation</vt:lpstr>
      <vt:lpstr>What are the key components and principles of successful school improvement?</vt:lpstr>
      <vt:lpstr>School improvement</vt:lpstr>
      <vt:lpstr>Change Management</vt:lpstr>
      <vt:lpstr>Change Management</vt:lpstr>
      <vt:lpstr>Roles and Responsibilities…</vt:lpstr>
      <vt:lpstr>PowerPoint Presentation</vt:lpstr>
      <vt:lpstr>PowerPoint Presentation</vt:lpstr>
      <vt:lpstr>PowerPoint Presentation</vt:lpstr>
      <vt:lpstr>What do governors and trustees do?</vt:lpstr>
      <vt:lpstr>Reflective Activity 1</vt:lpstr>
      <vt:lpstr>PowerPoint Presentation</vt:lpstr>
      <vt:lpstr>Reflective Activity 2</vt:lpstr>
      <vt:lpstr>PowerPoint Presentation</vt:lpstr>
      <vt:lpstr>Shared Priorities</vt:lpstr>
      <vt:lpstr>Inspection planning discussion</vt:lpstr>
      <vt:lpstr>PowerPoint Presentation</vt:lpstr>
      <vt:lpstr>PowerPoint Presentation</vt:lpstr>
      <vt:lpstr>PowerPoint Presentation</vt:lpstr>
      <vt:lpstr>Monitoring and Evaluation…</vt:lpstr>
      <vt:lpstr>…setting the scene….</vt:lpstr>
      <vt:lpstr>PowerPoint Presentation</vt:lpstr>
      <vt:lpstr>PowerPoint Presentation</vt:lpstr>
      <vt:lpstr>…what?  </vt:lpstr>
      <vt:lpstr>Examples include:</vt:lpstr>
      <vt:lpstr>PowerPoint Presentation</vt:lpstr>
      <vt:lpstr>PowerPoint Presentation</vt:lpstr>
      <vt:lpstr>…why?  </vt:lpstr>
      <vt:lpstr>PowerPoint Presentation</vt:lpstr>
      <vt:lpstr>PowerPoint Presentation</vt:lpstr>
      <vt:lpstr>PowerPoint Presentation</vt:lpstr>
      <vt:lpstr>PowerPoint Presentation</vt:lpstr>
      <vt:lpstr>    </vt:lpstr>
      <vt:lpstr>…when? </vt:lpstr>
      <vt:lpstr>PowerPoint Presentation</vt:lpstr>
      <vt:lpstr>PowerPoint Presentation</vt:lpstr>
      <vt:lpstr>PowerPoint Presentation</vt:lpstr>
      <vt:lpstr>PowerPoint Presentation</vt:lpstr>
      <vt:lpstr>PowerPoint Presentation</vt:lpstr>
      <vt:lpstr>…How?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…who?  </vt:lpstr>
      <vt:lpstr>PowerPoint Presentation</vt:lpstr>
      <vt:lpstr>…where?  </vt:lpstr>
      <vt:lpstr>PowerPoint Presentation</vt:lpstr>
      <vt:lpstr>    </vt:lpstr>
      <vt:lpstr>    </vt:lpstr>
      <vt:lpstr>    </vt:lpstr>
      <vt:lpstr>    </vt:lpstr>
      <vt:lpstr>PowerPoint Presentation</vt:lpstr>
    </vt:vector>
  </TitlesOfParts>
  <Company>Gloucestershire County Council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CROSS, Teresa</dc:creator>
  <cp:lastModifiedBy>PARKER, Sandra</cp:lastModifiedBy>
  <cp:revision>188</cp:revision>
  <cp:lastPrinted>2019-10-07T16:34:40Z</cp:lastPrinted>
  <dcterms:created xsi:type="dcterms:W3CDTF">2019-09-04T15:00:33Z</dcterms:created>
  <dcterms:modified xsi:type="dcterms:W3CDTF">2019-11-11T22:58:36Z</dcterms:modified>
</cp:coreProperties>
</file>